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1"/>
  </p:handoutMasterIdLst>
  <p:sldIdLst>
    <p:sldId id="256" r:id="rId2"/>
    <p:sldId id="264" r:id="rId3"/>
    <p:sldId id="257" r:id="rId4"/>
    <p:sldId id="260" r:id="rId5"/>
    <p:sldId id="263" r:id="rId6"/>
    <p:sldId id="262" r:id="rId7"/>
    <p:sldId id="261" r:id="rId8"/>
    <p:sldId id="258" r:id="rId9"/>
    <p:sldId id="259" r:id="rId10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1" d="100"/>
          <a:sy n="201" d="100"/>
        </p:scale>
        <p:origin x="576" y="168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2" d="100"/>
          <a:sy n="122" d="100"/>
        </p:scale>
        <p:origin x="4914" y="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1/23/22</a:t>
            </a:r>
            <a:endParaRPr lang="en-US" dirty="0" smtClean="0"/>
          </a:p>
          <a:p>
            <a:r>
              <a:rPr lang="en-US" dirty="0" smtClean="0"/>
              <a:t>File: 705</a:t>
            </a:r>
          </a:p>
          <a:p>
            <a:r>
              <a:rPr lang="en-US" dirty="0" smtClean="0"/>
              <a:t>Warfield Blvd.</a:t>
            </a:r>
          </a:p>
          <a:p>
            <a:r>
              <a:rPr lang="en-US" dirty="0" smtClean="0"/>
              <a:t>Chris Reeves</a:t>
            </a:r>
          </a:p>
          <a:p>
            <a:r>
              <a:rPr lang="en-US" dirty="0" smtClean="0"/>
              <a:t>www.thegoodteacher.com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9DD18B-F7E9-4304-B17F-415367B8EA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07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2286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885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114550"/>
            <a:ext cx="6400800" cy="131445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B2A48-E5A5-41BC-B207-C4618DA21B2A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1815084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EA1A78-7DE7-4E52-B9BF-6270A25CC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131445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B2A48-E5A5-41BC-B207-C4618DA21B2A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1A78-7DE7-4E52-B9BF-6270A25CC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802505" y="2458593"/>
            <a:ext cx="468401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194322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2265188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2257426"/>
            <a:ext cx="457200" cy="330994"/>
          </a:xfrm>
        </p:spPr>
        <p:txBody>
          <a:bodyPr/>
          <a:lstStyle/>
          <a:p>
            <a:fld id="{D0EA1A78-7DE7-4E52-B9BF-6270A25CC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553200" cy="43660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B2A48-E5A5-41BC-B207-C4618DA21B2A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228601"/>
            <a:ext cx="14478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B2A48-E5A5-41BC-B207-C4618DA21B2A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769779"/>
            <a:ext cx="457200" cy="330994"/>
          </a:xfrm>
        </p:spPr>
        <p:txBody>
          <a:bodyPr/>
          <a:lstStyle/>
          <a:p>
            <a:fld id="{D0EA1A78-7DE7-4E52-B9BF-6270A25CC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4288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1714500"/>
            <a:ext cx="8833104" cy="228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06764"/>
            <a:ext cx="8833104" cy="16047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057400"/>
            <a:ext cx="6480174" cy="1254919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B2A48-E5A5-41BC-B207-C4618DA21B2A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18288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EA1A78-7DE7-4E52-B9BF-6270A25CC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00050"/>
            <a:ext cx="7772400" cy="1143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4807458"/>
            <a:ext cx="3044952" cy="274320"/>
          </a:xfrm>
        </p:spPr>
        <p:txBody>
          <a:bodyPr/>
          <a:lstStyle/>
          <a:p>
            <a:fld id="{018B2A48-E5A5-41BC-B207-C4618DA21B2A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1A78-7DE7-4E52-B9BF-6270A25CC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181739"/>
            <a:ext cx="8921" cy="361466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1650206"/>
            <a:ext cx="0" cy="314096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0858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028700"/>
            <a:ext cx="8833104" cy="6858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4793742"/>
            <a:ext cx="8833104" cy="233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4040188" cy="54973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143000"/>
            <a:ext cx="4041775" cy="54864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B2A48-E5A5-41BC-B207-C4618DA21B2A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4807458"/>
            <a:ext cx="3581400" cy="27432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96012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1853537"/>
            <a:ext cx="4041648" cy="286380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1853537"/>
            <a:ext cx="4038600" cy="286664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781812"/>
            <a:ext cx="457200" cy="330994"/>
          </a:xfrm>
        </p:spPr>
        <p:txBody>
          <a:bodyPr/>
          <a:lstStyle>
            <a:lvl1pPr algn="ctr">
              <a:defRPr/>
            </a:lvl1pPr>
          </a:lstStyle>
          <a:p>
            <a:fld id="{D0EA1A78-7DE7-4E52-B9BF-6270A25CC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B2A48-E5A5-41BC-B207-C4618DA21B2A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777015"/>
            <a:ext cx="457200" cy="330994"/>
          </a:xfrm>
        </p:spPr>
        <p:txBody>
          <a:bodyPr/>
          <a:lstStyle/>
          <a:p>
            <a:fld id="{D0EA1A78-7DE7-4E52-B9BF-6270A25CC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18872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B2A48-E5A5-41BC-B207-C4618DA21B2A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4743450"/>
            <a:ext cx="609600" cy="33099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EA1A78-7DE7-4E52-B9BF-6270A25CC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14300"/>
            <a:ext cx="8833104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8915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2362200" cy="74295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485901"/>
            <a:ext cx="2362200" cy="3108722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514350"/>
            <a:ext cx="5638800" cy="4057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EA1A78-7DE7-4E52-B9BF-6270A25CC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B2A48-E5A5-41BC-B207-C4618DA21B2A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383280" cy="27432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14300"/>
            <a:ext cx="8833104" cy="22631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/>
          <a:p>
            <a:fld id="{D0EA1A78-7DE7-4E52-B9BF-6270A25CC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3771900"/>
            <a:ext cx="5867400" cy="9144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457200"/>
            <a:ext cx="5867400" cy="32004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742950"/>
            <a:ext cx="2438400" cy="394335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4803738"/>
            <a:ext cx="3044952" cy="274320"/>
          </a:xfrm>
        </p:spPr>
        <p:txBody>
          <a:bodyPr/>
          <a:lstStyle/>
          <a:p>
            <a:fld id="{018B2A48-E5A5-41BC-B207-C4618DA21B2A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584448" cy="2743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045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4803738"/>
            <a:ext cx="3044952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18B2A48-E5A5-41BC-B207-C4618DA21B2A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4808136"/>
            <a:ext cx="35814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957557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780131"/>
            <a:ext cx="457200" cy="33099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EA1A78-7DE7-4E52-B9BF-6270A25CC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8534400" cy="34495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fad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3506"/>
            <a:ext cx="7772400" cy="131445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Christians First In</a:t>
            </a:r>
            <a:b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Antioch</a:t>
            </a:r>
            <a:endParaRPr lang="en-US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4338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6940" y="2686050"/>
            <a:ext cx="2490506" cy="14859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75" y="99901"/>
            <a:ext cx="8382000" cy="492143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85758"/>
            <a:ext cx="8534400" cy="569214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Antioch of Syria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613648" cy="3712464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spcBef>
                <a:spcPts val="2400"/>
              </a:spcBef>
            </a:pPr>
            <a:r>
              <a:rPr lang="en-US" sz="4000" dirty="0" smtClean="0"/>
              <a:t>Founded c. 300 B.C. by </a:t>
            </a:r>
            <a:r>
              <a:rPr lang="en-US" sz="4000" dirty="0" err="1" smtClean="0"/>
              <a:t>Seleucus</a:t>
            </a:r>
            <a:r>
              <a:rPr lang="en-US" sz="4000" dirty="0" smtClean="0"/>
              <a:t> I </a:t>
            </a:r>
            <a:r>
              <a:rPr lang="en-US" sz="4000" dirty="0" err="1" smtClean="0"/>
              <a:t>Nicanor</a:t>
            </a:r>
            <a:r>
              <a:rPr lang="en-US" sz="4000" dirty="0" smtClean="0"/>
              <a:t>, son of Antiochus</a:t>
            </a:r>
          </a:p>
          <a:p>
            <a:pPr marL="457200" indent="-457200">
              <a:spcBef>
                <a:spcPts val="2400"/>
              </a:spcBef>
            </a:pPr>
            <a:r>
              <a:rPr lang="en-US" sz="4000" dirty="0" smtClean="0"/>
              <a:t>Not the Antioch of Pisidia (Acts 13:14)</a:t>
            </a:r>
          </a:p>
          <a:p>
            <a:pPr marL="457200" indent="-457200">
              <a:spcBef>
                <a:spcPts val="2400"/>
              </a:spcBef>
            </a:pPr>
            <a:r>
              <a:rPr lang="en-US" sz="4000" dirty="0" smtClean="0"/>
              <a:t>Made up of Greeks, Macedonians, local Syrians, Jews, and Romans</a:t>
            </a:r>
          </a:p>
          <a:p>
            <a:pPr marL="457200" indent="-457200">
              <a:spcBef>
                <a:spcPts val="2400"/>
              </a:spcBef>
            </a:pPr>
            <a:r>
              <a:rPr lang="en-US" sz="4000" dirty="0" smtClean="0"/>
              <a:t>Capital of Syria near the Orontes River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3082654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85758"/>
            <a:ext cx="8534400" cy="569214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Antioch of Syria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613648" cy="34290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spcBef>
                <a:spcPts val="3600"/>
              </a:spcBef>
            </a:pPr>
            <a:r>
              <a:rPr lang="en-US" sz="3600" dirty="0" smtClean="0"/>
              <a:t>Third largest Roman city behind Rome and Alexandria; 200-600 thousand</a:t>
            </a:r>
          </a:p>
          <a:p>
            <a:pPr marL="457200" indent="-457200">
              <a:spcBef>
                <a:spcPts val="3600"/>
              </a:spcBef>
            </a:pPr>
            <a:r>
              <a:rPr lang="en-US" sz="3600" dirty="0" smtClean="0"/>
              <a:t>Jews enjoyed the privilege of a Roman political state (</a:t>
            </a:r>
            <a:r>
              <a:rPr lang="en-US" sz="3600" dirty="0" err="1" smtClean="0"/>
              <a:t>politeuma</a:t>
            </a:r>
            <a:r>
              <a:rPr lang="en-US" sz="3600" dirty="0" smtClean="0"/>
              <a:t>)</a:t>
            </a:r>
          </a:p>
          <a:p>
            <a:pPr marL="457200" indent="-457200">
              <a:spcBef>
                <a:spcPts val="3600"/>
              </a:spcBef>
            </a:pPr>
            <a:r>
              <a:rPr lang="en-US" sz="3600" dirty="0" smtClean="0"/>
              <a:t>First mentioned in Acts 6:7</a:t>
            </a:r>
          </a:p>
        </p:txBody>
      </p:sp>
    </p:spTree>
    <p:extLst>
      <p:ext uri="{BB962C8B-B14F-4D97-AF65-F5344CB8AC3E}">
        <p14:creationId xmlns:p14="http://schemas.microsoft.com/office/powerpoint/2010/main" val="2474663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See the source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56" y="351966"/>
            <a:ext cx="7888288" cy="443716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1110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85758"/>
            <a:ext cx="8534400" cy="569214"/>
          </a:xfrm>
        </p:spPr>
        <p:txBody>
          <a:bodyPr>
            <a:noAutofit/>
          </a:bodyPr>
          <a:lstStyle/>
          <a:p>
            <a:r>
              <a:rPr lang="en-US" sz="4800" smtClean="0">
                <a:solidFill>
                  <a:schemeClr val="accent1">
                    <a:lumMod val="75000"/>
                  </a:schemeClr>
                </a:solidFill>
              </a:rPr>
              <a:t>The Church At Antioch</a:t>
            </a:r>
            <a:endParaRPr lang="en-US" sz="48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66318"/>
            <a:ext cx="8503920" cy="34290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spcBef>
                <a:spcPts val="3600"/>
              </a:spcBef>
              <a:buNone/>
            </a:pPr>
            <a:r>
              <a:rPr lang="en-US" sz="3600" smtClean="0"/>
              <a:t>1. They </a:t>
            </a:r>
            <a:r>
              <a:rPr lang="en-US" sz="3600" dirty="0" smtClean="0"/>
              <a:t>were completely dedicated to the Lord (Acts 11:19-26)</a:t>
            </a:r>
          </a:p>
          <a:p>
            <a:pPr marL="457200" indent="-457200">
              <a:spcBef>
                <a:spcPts val="3600"/>
              </a:spcBef>
              <a:buNone/>
            </a:pPr>
            <a:r>
              <a:rPr lang="en-US" sz="3600" smtClean="0"/>
              <a:t>2. They </a:t>
            </a:r>
            <a:r>
              <a:rPr lang="en-US" sz="3600" dirty="0" smtClean="0"/>
              <a:t>were generously benevolent toward the needy (Acts 11:27-30)</a:t>
            </a:r>
          </a:p>
          <a:p>
            <a:pPr marL="457200" indent="-457200">
              <a:spcBef>
                <a:spcPts val="3600"/>
              </a:spcBef>
              <a:buNone/>
            </a:pPr>
            <a:r>
              <a:rPr lang="en-US" sz="3600" smtClean="0"/>
              <a:t>3. They </a:t>
            </a:r>
            <a:r>
              <a:rPr lang="en-US" sz="3600" dirty="0" smtClean="0"/>
              <a:t>were highly educated in the gospel (Acts 13:1; see 11:26; 15:35)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753912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85758"/>
            <a:ext cx="8534400" cy="569214"/>
          </a:xfrm>
        </p:spPr>
        <p:txBody>
          <a:bodyPr>
            <a:noAutofit/>
          </a:bodyPr>
          <a:lstStyle/>
          <a:p>
            <a:r>
              <a:rPr lang="en-US" sz="4800" smtClean="0">
                <a:solidFill>
                  <a:schemeClr val="accent1">
                    <a:lumMod val="75000"/>
                  </a:schemeClr>
                </a:solidFill>
              </a:rPr>
              <a:t>The Church At Antioch</a:t>
            </a:r>
            <a:endParaRPr lang="en-US" sz="48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73042"/>
            <a:ext cx="8503920" cy="342900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3600"/>
              </a:spcBef>
              <a:buNone/>
            </a:pPr>
            <a:r>
              <a:rPr lang="en-US" sz="3600" smtClean="0"/>
              <a:t>4. They </a:t>
            </a:r>
            <a:r>
              <a:rPr lang="en-US" sz="3600" dirty="0" smtClean="0"/>
              <a:t>were energetically evangelistic toward the lost (Acts 13:2-3; 14:26-28; 15:36-41; 18:22-23)</a:t>
            </a:r>
          </a:p>
          <a:p>
            <a:pPr marL="457200" indent="-457200">
              <a:spcBef>
                <a:spcPts val="3600"/>
              </a:spcBef>
              <a:buNone/>
            </a:pPr>
            <a:r>
              <a:rPr lang="en-US" sz="3600" smtClean="0"/>
              <a:t>5. They </a:t>
            </a:r>
            <a:r>
              <a:rPr lang="en-US" sz="3600" dirty="0" smtClean="0"/>
              <a:t>were strongly defensive of the truth (</a:t>
            </a:r>
            <a:r>
              <a:rPr lang="en-US" sz="3600" smtClean="0"/>
              <a:t>Acts 15:1-3, </a:t>
            </a:r>
            <a:r>
              <a:rPr lang="en-US" sz="3600" dirty="0" smtClean="0"/>
              <a:t>30-35; see Gal. 2:11)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85758"/>
            <a:ext cx="8534400" cy="569214"/>
          </a:xfrm>
        </p:spPr>
        <p:txBody>
          <a:bodyPr>
            <a:noAutofit/>
          </a:bodyPr>
          <a:lstStyle/>
          <a:p>
            <a:r>
              <a:rPr lang="en-US" sz="4800" smtClean="0">
                <a:solidFill>
                  <a:schemeClr val="accent1">
                    <a:lumMod val="75000"/>
                  </a:schemeClr>
                </a:solidFill>
              </a:rPr>
              <a:t>Antioch: The Model For Today</a:t>
            </a:r>
            <a:endParaRPr lang="en-US" sz="48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91494"/>
            <a:ext cx="8763000" cy="34290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1800"/>
              </a:spcBef>
            </a:pPr>
            <a:r>
              <a:rPr lang="en-US" sz="3600" smtClean="0"/>
              <a:t>Dedicated or half-hearted (Heb. 10:22)?</a:t>
            </a:r>
          </a:p>
          <a:p>
            <a:pPr marL="457200" indent="-457200">
              <a:spcBef>
                <a:spcPts val="1800"/>
              </a:spcBef>
            </a:pPr>
            <a:r>
              <a:rPr lang="en-US" sz="3600" smtClean="0"/>
              <a:t>Benevolent or greedy (2 Cor. 9:6)?</a:t>
            </a:r>
          </a:p>
          <a:p>
            <a:pPr marL="457200" indent="-457200">
              <a:spcBef>
                <a:spcPts val="1800"/>
              </a:spcBef>
            </a:pPr>
            <a:r>
              <a:rPr lang="en-US" sz="3600" smtClean="0"/>
              <a:t>Educated or ignorant (Eph. 5:17)?</a:t>
            </a:r>
          </a:p>
          <a:p>
            <a:pPr marL="457200" indent="-457200">
              <a:spcBef>
                <a:spcPts val="1800"/>
              </a:spcBef>
            </a:pPr>
            <a:r>
              <a:rPr lang="en-US" sz="3600" smtClean="0"/>
              <a:t>Evangelistic or uncaring (Jude 22-23)?</a:t>
            </a:r>
          </a:p>
          <a:p>
            <a:pPr marL="457200" indent="-457200">
              <a:spcBef>
                <a:spcPts val="1800"/>
              </a:spcBef>
            </a:pPr>
            <a:r>
              <a:rPr lang="en-US" sz="3600" smtClean="0"/>
              <a:t>Defensive or weak (Jude 3)?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98</TotalTime>
  <Words>217</Words>
  <Application>Microsoft Office PowerPoint</Application>
  <PresentationFormat>On-screen Show (16:9)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Georgia</vt:lpstr>
      <vt:lpstr>Wingdings</vt:lpstr>
      <vt:lpstr>Wingdings 2</vt:lpstr>
      <vt:lpstr>Civic</vt:lpstr>
      <vt:lpstr>PowerPoint Presentation</vt:lpstr>
      <vt:lpstr>Christians First In Antioch</vt:lpstr>
      <vt:lpstr>PowerPoint Presentation</vt:lpstr>
      <vt:lpstr>Antioch of Syria</vt:lpstr>
      <vt:lpstr>Antioch of Syria</vt:lpstr>
      <vt:lpstr>PowerPoint Presentation</vt:lpstr>
      <vt:lpstr>The Church At Antioch</vt:lpstr>
      <vt:lpstr>The Church At Antioch</vt:lpstr>
      <vt:lpstr>Antioch: The Model For Today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Christians First At Antioch</dc:title>
  <dc:creator>Chris Reeves</dc:creator>
  <cp:lastModifiedBy>Chris Reeves</cp:lastModifiedBy>
  <cp:revision>25</cp:revision>
  <cp:lastPrinted>2022-01-22T00:00:18Z</cp:lastPrinted>
  <dcterms:created xsi:type="dcterms:W3CDTF">2021-02-04T22:49:10Z</dcterms:created>
  <dcterms:modified xsi:type="dcterms:W3CDTF">2022-01-22T00:13:56Z</dcterms:modified>
</cp:coreProperties>
</file>