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2500" b="0" spc="-250">
                <a:latin typeface="+mj-lt"/>
                <a:ea typeface="+mj-ea"/>
                <a:cs typeface="+mj-cs"/>
                <a:sym typeface="Myriad Pro Black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7565224"/>
            <a:ext cx="21971000" cy="393179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584200">
              <a:lnSpc>
                <a:spcPct val="100000"/>
              </a:lnSpc>
              <a:spcBef>
                <a:spcPts val="1200"/>
              </a:spcBef>
              <a:buSzTx/>
              <a:buNone/>
              <a:defRPr sz="7000" spc="-140">
                <a:latin typeface="Minion Pro Italic"/>
                <a:ea typeface="Minion Pro Italic"/>
                <a:cs typeface="Minion Pro Italic"/>
                <a:sym typeface="Minion Pro Italic"/>
              </a:defRPr>
            </a:lvl1pPr>
            <a:lvl2pPr marL="638923" indent="-127000">
              <a:lnSpc>
                <a:spcPct val="100000"/>
              </a:lnSpc>
              <a:spcBef>
                <a:spcPts val="1200"/>
              </a:spcBef>
              <a:buSzTx/>
              <a:buNone/>
              <a:defRPr sz="7000" spc="-140">
                <a:latin typeface="Minion Pro Italic"/>
                <a:ea typeface="Minion Pro Italic"/>
                <a:cs typeface="Minion Pro Italic"/>
                <a:sym typeface="Minion Pro Italic"/>
              </a:defRPr>
            </a:lvl2pPr>
            <a:lvl3pPr marL="638923" indent="330200">
              <a:lnSpc>
                <a:spcPct val="100000"/>
              </a:lnSpc>
              <a:spcBef>
                <a:spcPts val="1200"/>
              </a:spcBef>
              <a:buSzTx/>
              <a:buNone/>
              <a:defRPr sz="7000" spc="-140">
                <a:latin typeface="Minion Pro Italic"/>
                <a:ea typeface="Minion Pro Italic"/>
                <a:cs typeface="Minion Pro Italic"/>
                <a:sym typeface="Minion Pro Italic"/>
              </a:defRPr>
            </a:lvl3pPr>
            <a:lvl4pPr marL="638923" indent="787400">
              <a:lnSpc>
                <a:spcPct val="100000"/>
              </a:lnSpc>
              <a:spcBef>
                <a:spcPts val="1200"/>
              </a:spcBef>
              <a:buSzTx/>
              <a:buNone/>
              <a:defRPr sz="7000" spc="-140">
                <a:latin typeface="Minion Pro Italic"/>
                <a:ea typeface="Minion Pro Italic"/>
                <a:cs typeface="Minion Pro Italic"/>
                <a:sym typeface="Minion Pro Italic"/>
              </a:defRPr>
            </a:lvl4pPr>
            <a:lvl5pPr marL="638923" indent="1244600">
              <a:lnSpc>
                <a:spcPct val="100000"/>
              </a:lnSpc>
              <a:spcBef>
                <a:spcPts val="1200"/>
              </a:spcBef>
              <a:buSzTx/>
              <a:buNone/>
              <a:defRPr sz="7000" spc="-140">
                <a:latin typeface="Minion Pro Italic"/>
                <a:ea typeface="Minion Pro Italic"/>
                <a:cs typeface="Minion Pro Italic"/>
                <a:sym typeface="Minion Pro Italic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>
            <a:spLocks noGrp="1"/>
          </p:cNvSpPr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Large rock formation under dark clouds with a dirt road in the foreground"/>
          <p:cNvSpPr>
            <a:spLocks noGrp="1"/>
          </p:cNvSpPr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Close-up of a wild plant growing between lava rocks"/>
          <p:cNvSpPr>
            <a:spLocks noGrp="1"/>
          </p:cNvSpPr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>
            <a:spLocks noGrp="1"/>
          </p:cNvSpPr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>
            <a:spLocks noGrp="1"/>
          </p:cNvSpPr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2500" b="0" spc="-250">
                <a:latin typeface="+mj-lt"/>
                <a:ea typeface="+mj-ea"/>
                <a:cs typeface="+mj-cs"/>
                <a:sym typeface="Myriad Pro Black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5pPr>
          </a:lstStyle>
          <a:p>
            <a:r>
              <a:t>Presentation Subtitle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12500">
                <a:latin typeface="MyriadPro-SemiCn"/>
                <a:ea typeface="MyriadPro-SemiCn"/>
                <a:cs typeface="MyriadPro-SemiCn"/>
                <a:sym typeface="MyriadPro-SemiCn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Moss-covered rocks"/>
          <p:cNvSpPr>
            <a:spLocks noGrp="1"/>
          </p:cNvSpPr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37514">
              <a:lnSpc>
                <a:spcPct val="100000"/>
              </a:lnSpc>
              <a:spcBef>
                <a:spcPts val="0"/>
              </a:spcBef>
              <a:buSzTx/>
              <a:buNone/>
              <a:defRPr sz="6625">
                <a:latin typeface="MyriadPro-SemiCn"/>
                <a:ea typeface="MyriadPro-SemiCn"/>
                <a:cs typeface="MyriadPro-SemiCn"/>
                <a:sym typeface="MyriadPro-SemiCn"/>
              </a:defRPr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>
            <a:lvl1pPr marL="952500" indent="-952500"/>
            <a:lvl2pPr marL="1562100" indent="-952500"/>
            <a:lvl3pPr marL="2171700" indent="-952500"/>
            <a:lvl4pPr marL="2781300" indent="-952500"/>
            <a:lvl5pPr marL="3390900" indent="-952500"/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37514">
              <a:lnSpc>
                <a:spcPct val="100000"/>
              </a:lnSpc>
              <a:spcBef>
                <a:spcPts val="0"/>
              </a:spcBef>
              <a:buSzTx/>
              <a:buNone/>
              <a:defRPr sz="6625">
                <a:latin typeface="MyriadPro-SemiCn"/>
                <a:ea typeface="MyriadPro-SemiCn"/>
                <a:cs typeface="MyriadPro-SemiCn"/>
                <a:sym typeface="MyriadPro-SemiCn"/>
              </a:defRPr>
            </a:lvl1pPr>
          </a:lstStyle>
          <a:p>
            <a:r>
              <a:t>Slide Subtitle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>
            <a:lvl1pPr marL="952500" indent="-952500"/>
            <a:lvl2pPr marL="1562100" indent="-952500"/>
            <a:lvl3pPr marL="2171700" indent="-952500"/>
            <a:lvl4pPr marL="2781300" indent="-952500"/>
            <a:lvl5pPr marL="3390900" indent="-952500"/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Large rock formation under dark clouds with a dirt road in the foreground"/>
          <p:cNvSpPr>
            <a:spLocks noGrp="1"/>
          </p:cNvSpPr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37514">
              <a:lnSpc>
                <a:spcPct val="100000"/>
              </a:lnSpc>
              <a:spcBef>
                <a:spcPts val="0"/>
              </a:spcBef>
              <a:buSzTx/>
              <a:buNone/>
              <a:defRPr sz="6625">
                <a:latin typeface="MyriadPro-SemiCn"/>
                <a:ea typeface="MyriadPro-SemiCn"/>
                <a:cs typeface="MyriadPro-SemiCn"/>
                <a:sym typeface="MyriadPro-SemiCn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37514">
              <a:lnSpc>
                <a:spcPct val="100000"/>
              </a:lnSpc>
              <a:spcBef>
                <a:spcPts val="0"/>
              </a:spcBef>
              <a:buSzTx/>
              <a:buNone/>
              <a:defRPr sz="6625">
                <a:latin typeface="MyriadPro-SemiCn"/>
                <a:ea typeface="MyriadPro-SemiCn"/>
                <a:cs typeface="MyriadPro-SemiCn"/>
                <a:sym typeface="MyriadPro-SemiCn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2pPr marL="1219200" indent="-609600"/>
            <a:lvl3pPr marL="1828800" indent="-609600"/>
            <a:lvl4pPr marL="2438400" indent="-609600"/>
            <a:lvl5pPr marL="3048000" indent="-609600"/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0" b="1" i="0" u="none" strike="noStrike" cap="none" spc="-180" baseline="0">
          <a:solidFill>
            <a:srgbClr val="FFFFFF"/>
          </a:solidFill>
          <a:uFillTx/>
          <a:latin typeface="+mn-lt"/>
          <a:ea typeface="+mn-ea"/>
          <a:cs typeface="+mn-cs"/>
          <a:sym typeface="Myriad Pro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1pPr>
      <a:lvl2pPr marL="1562100" marR="0" indent="-9525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2pPr>
      <a:lvl3pPr marL="2171700" marR="0" indent="-9525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3pPr>
      <a:lvl4pPr marL="2781300" marR="0" indent="-9525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4pPr>
      <a:lvl5pPr marL="3390900" marR="0" indent="-9525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5pPr>
      <a:lvl6pPr marL="4000500" marR="0" indent="-9525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6pPr>
      <a:lvl7pPr marL="4610100" marR="0" indent="-9525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7pPr>
      <a:lvl8pPr marL="5219700" marR="0" indent="-9525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8pPr>
      <a:lvl9pPr marL="5829300" marR="0" indent="-9525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7500" b="0" i="0" u="none" strike="noStrike" cap="none" spc="0" baseline="0">
          <a:solidFill>
            <a:srgbClr val="FFFFFF"/>
          </a:solidFill>
          <a:uFillTx/>
          <a:latin typeface="Minion Pro"/>
          <a:ea typeface="Minion Pro"/>
          <a:cs typeface="Minion Pro"/>
          <a:sym typeface="Minion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God’s People in Obadiah</a:t>
            </a:r>
          </a:p>
        </p:txBody>
      </p:sp>
      <p:sp>
        <p:nvSpPr>
          <p:cNvPr id="153" name="Subtitle 2"/>
          <p:cNvSpPr txBox="1">
            <a:spLocks noGrp="1"/>
          </p:cNvSpPr>
          <p:nvPr>
            <p:ph type="subTitle" sz="half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77850">
              <a:defRPr sz="8750"/>
            </a:pPr>
            <a:r>
              <a:t>Warfield Blvd. Church of Christ</a:t>
            </a:r>
            <a:br/>
            <a:br/>
            <a:r>
              <a:t>Mark Mayberry</a:t>
            </a:r>
          </a:p>
        </p:txBody>
      </p:sp>
      <p:sp>
        <p:nvSpPr>
          <p:cNvPr id="154" name="Date Placeholder 3"/>
          <p:cNvSpPr txBox="1"/>
          <p:nvPr/>
        </p:nvSpPr>
        <p:spPr>
          <a:xfrm>
            <a:off x="1341119" y="12803760"/>
            <a:ext cx="5445761" cy="5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r>
              <a:t>4/13/2023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6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Background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0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Obadiah pronounced God’s judgment against the Edomites, ancient enemies of the nation of Israel.</a:t>
            </a:r>
          </a:p>
          <a:p>
            <a:r>
              <a:t>Esau, the son of Isaac and Rebekah, was the progenitor of the Edomites (Gen. 25:24-28; 36:1, 8-9; Deut. 2:4-8).</a:t>
            </a:r>
          </a:p>
          <a:p>
            <a:r>
              <a:t>His relationship with his twin brother, Jacob, the father of the twelve sons/tribes, is described in Genesis 25-36.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4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As the children struggled together within Rebekah’s womb, the Lord said, “Two nations are in your womb, and. . . the elder shall serve the younger” (Gen. 25:22-23).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7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8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Subsequently, Esau is portrayed as one who “sold his birthright for a single meal,” and thus became a “profane” or irreligious man who did not value things of value (Heb. 12:16).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2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God’s estimate of the two nations is expressed in the declaration, “Jacob have I loved, but Esau have I hated” (Rom. 9:13).</a:t>
            </a:r>
          </a:p>
          <a:p>
            <a:r>
              <a:t>Nevertheless, this was not revealed unto Rebekah, but was written hundreds of years later, near the end of Old Testament revelation (Mal. 1:1-4).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5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6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This language refers to the two nations, rather than Jacob and Esau as individuals.</a:t>
            </a:r>
          </a:p>
          <a:p>
            <a:r>
              <a:t>It expresses God’s wrath against the Edomites because of their pride and perversity—especially their unbrotherly conduct in the day of Israel’s calamity (Ps. 137:7-8; Ezek. 25:12-14).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Enduring Enmity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2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After the years of wilderness wandering, Moses wanted to lead Israel northward to Canaan across Edom into Moab.</a:t>
            </a:r>
          </a:p>
          <a:p>
            <a:r>
              <a:t>The king of Edom, however, refused them passage (Num. 20:14-21), forcing them to bypass Edom and Moab and pass through the eastern desert (Judg. 11:17-18).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6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7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Later, after Israel journeyed northward to the plains of Moab across from Jericho (Num. 33:48-49), Balaam prophesied that they would one day possess Edom (Num. 24:18).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0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1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During the reign of Saul, Israel fought against Edom (1 Sam. 14:47). At times, the Edomites served in his army (1 Sam. 21:7; 22:9).</a:t>
            </a:r>
          </a:p>
          <a:p>
            <a:r>
              <a:t>David conquered Edom, along with several adjacent countries, and stationed troops in the land (2 Sam. 8:13-14).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Introduction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4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Solomon built a port at Zion-geber, located on the northern coast of the Red Sea, in Edomite territory.</a:t>
            </a:r>
          </a:p>
          <a:p>
            <a:r>
              <a:t>He also constructed a smeltery nearby as a significant part of his developing copper industry (1 Kings 9:26-29).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8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During the period of the Divided Kingdom, several hostile encounters occurred between the nations of Judah/Israel and Edom. . . with the strength of each side in a state of flux.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2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85216" indent="-585216" defTabSz="2340805">
              <a:spcBef>
                <a:spcPts val="4300"/>
              </a:spcBef>
              <a:defRPr sz="7200"/>
            </a:pPr>
            <a:r>
              <a:t>After the downfall of Judah in 586 BC, Edom rejoiced (Ps. 137:7).</a:t>
            </a:r>
          </a:p>
          <a:p>
            <a:pPr marL="585216" indent="-585216" defTabSz="2340805">
              <a:spcBef>
                <a:spcPts val="4300"/>
              </a:spcBef>
              <a:defRPr sz="7200"/>
            </a:pPr>
            <a:r>
              <a:t>Subsequently, Edomites settled in southern Judah as far north as Hebron.</a:t>
            </a:r>
          </a:p>
          <a:p>
            <a:pPr marL="585216" indent="-585216" defTabSz="2340805">
              <a:spcBef>
                <a:spcPts val="4300"/>
              </a:spcBef>
              <a:defRPr sz="7200"/>
            </a:pPr>
            <a:r>
              <a:t>The Nabateans occupied old Edom beginning in the third century BC, continuing their civilization well into the first century AD.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6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During the period from 400-100 BC, Judas Maccabeus subdued the Edomites and John Hyrcanus forced them to be circumcised and then made them a part of the Jewish people.</a:t>
            </a:r>
          </a:p>
          <a:p>
            <a:r>
              <a:t>The Herodian family of New Testament era was of Edomite stock.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Key Concepts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 Genesis 12:1-3, God made a three-fold promise to Abraham—involving a land (Canaan), a nation (Israel), and a Seed (Jesus Christ) through which He would bless the entire world.</a:t>
            </a:r>
          </a:p>
          <a:p>
            <a:r>
              <a:t>In this regard, those who blessed Abraham (and Israel) would be blessed, and vice-versa.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7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Outline of Obadiah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0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1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8912" indent="-438912" defTabSz="1755604">
              <a:spcBef>
                <a:spcPts val="3200"/>
              </a:spcBef>
              <a:buAutoNum type="arabicPeriod"/>
              <a:defRPr sz="5400"/>
            </a:pPr>
            <a:r>
              <a:t>God stands in judgment over Edom because of his pride and cruelty (vv. 1-4).</a:t>
            </a:r>
          </a:p>
          <a:p>
            <a:pPr marL="438912" indent="-438912" defTabSz="1755604">
              <a:spcBef>
                <a:spcPts val="3200"/>
              </a:spcBef>
              <a:buAutoNum type="arabicPeriod"/>
              <a:defRPr sz="5400"/>
            </a:pPr>
            <a:r>
              <a:t>His destruction is to be complete and final (vv. 5-9).</a:t>
            </a:r>
          </a:p>
          <a:p>
            <a:pPr marL="438912" indent="-438912" defTabSz="1755604">
              <a:spcBef>
                <a:spcPts val="3200"/>
              </a:spcBef>
              <a:buAutoNum type="arabicPeriod"/>
              <a:defRPr sz="5400"/>
            </a:pPr>
            <a:r>
              <a:t>Edom is condemned because of his cruel behavior toward Jacob (vv. 10-14).</a:t>
            </a:r>
          </a:p>
          <a:p>
            <a:pPr marL="438912" indent="-438912" defTabSz="1755604">
              <a:spcBef>
                <a:spcPts val="3200"/>
              </a:spcBef>
              <a:buAutoNum type="arabicPeriod"/>
              <a:defRPr sz="5400"/>
            </a:pPr>
            <a:r>
              <a:t>Edom must now face God’s judgment upon the nations, reaping the fruit of his sowing (vv. 15-16).</a:t>
            </a:r>
          </a:p>
          <a:p>
            <a:pPr marL="438912" indent="-438912" defTabSz="1755604">
              <a:spcBef>
                <a:spcPts val="3200"/>
              </a:spcBef>
              <a:buAutoNum type="arabicPeriod"/>
              <a:defRPr sz="5400"/>
            </a:pPr>
            <a:r>
              <a:t>Escape from God’s judgment will only be found in Mt. Zion and through the Seed of Abraham who there reigns. Thus, prophetic Israel will possess his enemies (vv. 17-21).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4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Divine Judgment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7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8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AutoNum type="arabicPeriod"/>
            </a:lvl1pPr>
          </a:lstStyle>
          <a:p>
            <a:r>
              <a:t>God stands in judgment over Edom because of his pride and cruelty (vv. 1-4).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1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 this lesson, let us consider the people of God as reflected in the book of Obadiah.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1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Complete Outpouring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4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5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AutoNum type="arabicPeriod" startAt="2"/>
            </a:lvl1pPr>
          </a:lstStyle>
          <a:p>
            <a:r>
              <a:t>His destruction is to be complete and final (vv. 5-9).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8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Callousness Condemned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1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2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AutoNum type="arabicPeriod" startAt="3"/>
            </a:lvl1pPr>
          </a:lstStyle>
          <a:p>
            <a:r>
              <a:t>Edom is condemned because of his cruel behavior toward Jacob (vv. 10-14).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5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Sowing &amp; Reaping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8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AutoNum type="arabicPeriod" startAt="4"/>
            </a:lvl1pPr>
          </a:lstStyle>
          <a:p>
            <a:r>
              <a:t>Edom must now face God’s judgment upon the nations, reaping the fruit of his sowing (vv. 15-16).</a:t>
            </a: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2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Divine Deliverance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5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6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AutoNum type="arabicPeriod" startAt="5"/>
            </a:lvl1pPr>
          </a:lstStyle>
          <a:p>
            <a:r>
              <a:t>Escape from God’s judgment will only be found in Mt. Zion and through the Seed of Abraham who there reigns. Thus, prophetic Israel will possess his enemies (vv. 17-21).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Author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7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name Obadiah means “servant of Jehovah.”</a:t>
            </a:r>
          </a:p>
          <a:p>
            <a:r>
              <a:t>A dozen men in the Old Testament were named Obadiah, but none correspond to this prophet.</a:t>
            </a:r>
          </a:p>
          <a:p>
            <a:r>
              <a:t>His parents, background, and occupation are unknown.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Author and Dat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Title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Date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4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5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question of dating the book relates to which battle against Jerusalem involved the Edomites (vv. 11-14).</a:t>
            </a:r>
          </a:p>
          <a:p>
            <a:r>
              <a:t>There were four significant invasions of Jerusalem in Old Testament times: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9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0352" indent="-530352" defTabSz="2121354">
              <a:spcBef>
                <a:spcPts val="3900"/>
              </a:spcBef>
              <a:buAutoNum type="arabicPeriod"/>
              <a:defRPr sz="6525"/>
            </a:pPr>
            <a:r>
              <a:t>Shishak, the king of Egypt, during Rehoboam’s reign in 926 BC (1 Kings 14:25-26).</a:t>
            </a:r>
          </a:p>
          <a:p>
            <a:pPr marL="530352" indent="-530352" defTabSz="2121354">
              <a:spcBef>
                <a:spcPts val="3900"/>
              </a:spcBef>
              <a:buAutoNum type="arabicPeriod"/>
              <a:defRPr sz="6525"/>
            </a:pPr>
            <a:r>
              <a:t>The Philistines and Arabians in the days of Jehoram, ca. 848-841 BC (2 Chron. 21:16-17).</a:t>
            </a:r>
          </a:p>
          <a:p>
            <a:pPr marL="530352" indent="-530352" defTabSz="2121354">
              <a:spcBef>
                <a:spcPts val="3900"/>
              </a:spcBef>
              <a:buAutoNum type="arabicPeriod"/>
              <a:defRPr sz="6525"/>
            </a:pPr>
            <a:r>
              <a:t>King Joash of Israel during the reign of Amaziah, in 790 BC (2 Kings 14:13-14).</a:t>
            </a:r>
          </a:p>
          <a:p>
            <a:pPr marL="530352" indent="-530352" defTabSz="2121354">
              <a:spcBef>
                <a:spcPts val="3900"/>
              </a:spcBef>
              <a:buAutoNum type="arabicPeriod"/>
              <a:defRPr sz="6525"/>
            </a:pPr>
            <a:r>
              <a:t>Babylon during the fateful years of 605-586 BC (2 Kings 24-25).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lide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2" name="Slide Subtitle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Whatever date is assigned to Obadiah, he lived during troublesome times for Jerusalem.</a:t>
            </a:r>
          </a:p>
          <a:p>
            <a:r>
              <a:t>Edom sided against Jerusalem in its distress (v. 15).</a:t>
            </a:r>
          </a:p>
          <a:p>
            <a:r>
              <a:t>Even the strongest mountain fortress offers no protection when God comes in judgment upon those who (like Edom) are proud and perverse.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Myriad Pro Black"/>
        <a:ea typeface="Myriad Pro Black"/>
        <a:cs typeface="Myriad Pro Black"/>
      </a:majorFont>
      <a:minorFont>
        <a:latin typeface="Myriad Pro"/>
        <a:ea typeface="Myriad Pro"/>
        <a:cs typeface="Myriad Pro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Myriad Pro Black"/>
        <a:ea typeface="Myriad Pro Black"/>
        <a:cs typeface="Myriad Pro Black"/>
      </a:majorFont>
      <a:minorFont>
        <a:latin typeface="Myriad Pro"/>
        <a:ea typeface="Myriad Pro"/>
        <a:cs typeface="Myriad Pro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1069</Words>
  <Application>Microsoft Office PowerPoint</Application>
  <PresentationFormat>Custom</PresentationFormat>
  <Paragraphs>62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Helvetica Neue</vt:lpstr>
      <vt:lpstr>Helvetica Neue Medium</vt:lpstr>
      <vt:lpstr>Minion Pro</vt:lpstr>
      <vt:lpstr>Minion Pro Italic</vt:lpstr>
      <vt:lpstr>Myriad Pro</vt:lpstr>
      <vt:lpstr>Myriad Pro Black</vt:lpstr>
      <vt:lpstr>MyriadPro-SemiCn</vt:lpstr>
      <vt:lpstr>20_BasicBlack</vt:lpstr>
      <vt:lpstr>God’s People in Obadiah</vt:lpstr>
      <vt:lpstr>Introduction</vt:lpstr>
      <vt:lpstr>PowerPoint Presentation</vt:lpstr>
      <vt:lpstr>Author</vt:lpstr>
      <vt:lpstr>PowerPoint Presentation</vt:lpstr>
      <vt:lpstr>Date</vt:lpstr>
      <vt:lpstr>PowerPoint Presentation</vt:lpstr>
      <vt:lpstr>PowerPoint Presentation</vt:lpstr>
      <vt:lpstr>PowerPoint Presentation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Enduring Enmity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Concepts</vt:lpstr>
      <vt:lpstr>PowerPoint Presentation</vt:lpstr>
      <vt:lpstr>Outline of Obadiah</vt:lpstr>
      <vt:lpstr>PowerPoint Presentation</vt:lpstr>
      <vt:lpstr>Divine Judgment</vt:lpstr>
      <vt:lpstr>PowerPoint Presentation</vt:lpstr>
      <vt:lpstr>Complete Outpouring</vt:lpstr>
      <vt:lpstr>PowerPoint Presentation</vt:lpstr>
      <vt:lpstr>Callousness Condemned</vt:lpstr>
      <vt:lpstr>PowerPoint Presentation</vt:lpstr>
      <vt:lpstr>Sowing &amp; Reaping</vt:lpstr>
      <vt:lpstr>PowerPoint Presentation</vt:lpstr>
      <vt:lpstr>Divine Deliverance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People in Obadiah</dc:title>
  <dc:creator>Chris Reeves</dc:creator>
  <cp:lastModifiedBy>Chris Reeves</cp:lastModifiedBy>
  <cp:revision>1</cp:revision>
  <dcterms:modified xsi:type="dcterms:W3CDTF">2023-04-12T22:27:50Z</dcterms:modified>
</cp:coreProperties>
</file>