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9" autoAdjust="0"/>
    <p:restoredTop sz="94660"/>
  </p:normalViewPr>
  <p:slideViewPr>
    <p:cSldViewPr snapToGrid="0">
      <p:cViewPr varScale="1">
        <p:scale>
          <a:sx n="104" d="100"/>
          <a:sy n="104" d="100"/>
        </p:scale>
        <p:origin x="15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D14F5-CE4B-4C06-9FA1-5773C21779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43FE70-78DE-42E4-B66D-521E5EA5F5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1C4E96-E81D-4F39-982C-52ECC328605F}"/>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5" name="Footer Placeholder 4">
            <a:extLst>
              <a:ext uri="{FF2B5EF4-FFF2-40B4-BE49-F238E27FC236}">
                <a16:creationId xmlns:a16="http://schemas.microsoft.com/office/drawing/2014/main" id="{9E9C1FF7-F557-41CB-B739-17BD52AC2F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A8DF4-8AA0-4BC8-BD29-C652CDF01E3B}"/>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67786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BFC7-2A5B-4D28-80A9-197366A77F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DBEAFD-33E2-41CA-9B10-E1EB95537B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6A349-3271-4726-BDCA-FF183EA64BB9}"/>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5" name="Footer Placeholder 4">
            <a:extLst>
              <a:ext uri="{FF2B5EF4-FFF2-40B4-BE49-F238E27FC236}">
                <a16:creationId xmlns:a16="http://schemas.microsoft.com/office/drawing/2014/main" id="{75175C48-0D66-476D-9CFD-5476778D7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492B8-E168-4D44-ACEE-F7E44F4D4F52}"/>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4074032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96311E-9671-492A-9E52-B4EF898C4B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1DB670-2F6B-437F-8FD0-698DD3019A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43621-074F-48E8-828D-81ECD3B8E6C7}"/>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5" name="Footer Placeholder 4">
            <a:extLst>
              <a:ext uri="{FF2B5EF4-FFF2-40B4-BE49-F238E27FC236}">
                <a16:creationId xmlns:a16="http://schemas.microsoft.com/office/drawing/2014/main" id="{11E1E34B-0FC5-4DDD-BEE2-BB90019A45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91648-78BD-4FDD-90D0-561629B20C25}"/>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229759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88009-97AB-424D-883C-D7ADB91EA2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E9A506-C197-4195-B7D2-0446B3C51F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C7FAA-3D6D-49E6-AB54-20DBF53F25A3}"/>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5" name="Footer Placeholder 4">
            <a:extLst>
              <a:ext uri="{FF2B5EF4-FFF2-40B4-BE49-F238E27FC236}">
                <a16:creationId xmlns:a16="http://schemas.microsoft.com/office/drawing/2014/main" id="{EEF25108-6EB8-4A42-8D62-FB0BEA05C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56CD9-2769-4AFE-AD20-731E56BFED69}"/>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52087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EF2E2-7BE7-42DF-A91F-7E5BE7CD0C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40B27-11E0-421F-9478-3F097F0251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103A9A-EE63-4AB4-9119-642A22116344}"/>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5" name="Footer Placeholder 4">
            <a:extLst>
              <a:ext uri="{FF2B5EF4-FFF2-40B4-BE49-F238E27FC236}">
                <a16:creationId xmlns:a16="http://schemas.microsoft.com/office/drawing/2014/main" id="{605D344F-5379-4355-A533-DFE359FBFB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0B66A-8EBD-4DD3-BE75-A0E5D998EEBD}"/>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2908882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85524-26F5-45DE-BC71-AB8C55FB8B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8152F-5E31-44A0-A7C6-1D9ED0DED0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11FC80-3D61-4736-B7BA-E1014889AB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EA4E25-E97A-4DD3-BFEC-D711F1E99DCC}"/>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6" name="Footer Placeholder 5">
            <a:extLst>
              <a:ext uri="{FF2B5EF4-FFF2-40B4-BE49-F238E27FC236}">
                <a16:creationId xmlns:a16="http://schemas.microsoft.com/office/drawing/2014/main" id="{8A7CF31C-0BBB-4F41-AC8B-D6D9EBB0FF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44E2E-D586-406F-B302-229810113365}"/>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358318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02F50-3341-4B55-99DE-031CEE270F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F64154-0832-4327-80D6-3630282D2F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FA2B35-9083-433B-AA95-3FDDC2AA56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76E19D-9F4C-43AC-9F66-77976D08BA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DB3E96-4AD7-45D8-8C2F-EC9DAB0FDD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4A6894-FB48-4820-B762-5848E8407485}"/>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8" name="Footer Placeholder 7">
            <a:extLst>
              <a:ext uri="{FF2B5EF4-FFF2-40B4-BE49-F238E27FC236}">
                <a16:creationId xmlns:a16="http://schemas.microsoft.com/office/drawing/2014/main" id="{E6B1B587-5DE3-4BE2-9FDD-C8795388FA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27548E-BDE7-44CE-926C-1554C0D06CEE}"/>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183310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3806-9A65-40C6-A379-196AA6C1EA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F42536-7479-4C45-B12B-DB7D348DAEC1}"/>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4" name="Footer Placeholder 3">
            <a:extLst>
              <a:ext uri="{FF2B5EF4-FFF2-40B4-BE49-F238E27FC236}">
                <a16:creationId xmlns:a16="http://schemas.microsoft.com/office/drawing/2014/main" id="{8481C0A5-0D42-4E04-83DB-B0F7C71DE8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29CD45-8547-4BD6-8AD7-1CA8B7CFE9F1}"/>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411605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C1CC20-94EF-4B90-8550-ADEA528BDAFE}"/>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3" name="Footer Placeholder 2">
            <a:extLst>
              <a:ext uri="{FF2B5EF4-FFF2-40B4-BE49-F238E27FC236}">
                <a16:creationId xmlns:a16="http://schemas.microsoft.com/office/drawing/2014/main" id="{7ABCEDE3-65F2-4DA6-A813-49AB87E0A7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353E92-B062-4363-903C-5560B7331D57}"/>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60835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B593-B74A-4B66-A389-6F377B55AF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282314-2356-4B68-8225-480AA55797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1919FB-1921-4A49-8E7B-39CF22D3C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5DB7E5-BEF4-4941-9222-A90D892B09A0}"/>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6" name="Footer Placeholder 5">
            <a:extLst>
              <a:ext uri="{FF2B5EF4-FFF2-40B4-BE49-F238E27FC236}">
                <a16:creationId xmlns:a16="http://schemas.microsoft.com/office/drawing/2014/main" id="{E5660E49-04AD-45D6-9935-25621505E8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AE9BEF-97A8-420B-B337-765CC69E4D29}"/>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2548319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837A1-57CB-4FDA-B6BA-13E450EF5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98C23D-62F4-4D8C-A649-E282FF73B4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4D41F7-043C-400A-AB29-6B0C63F10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D0FC0-7156-4154-AC00-F127E449122B}"/>
              </a:ext>
            </a:extLst>
          </p:cNvPr>
          <p:cNvSpPr>
            <a:spLocks noGrp="1"/>
          </p:cNvSpPr>
          <p:nvPr>
            <p:ph type="dt" sz="half" idx="10"/>
          </p:nvPr>
        </p:nvSpPr>
        <p:spPr/>
        <p:txBody>
          <a:bodyPr/>
          <a:lstStyle/>
          <a:p>
            <a:fld id="{10F22143-F6BB-44A8-8535-29F6FC5E337C}" type="datetimeFigureOut">
              <a:rPr lang="en-US" smtClean="0"/>
              <a:t>9/23/2023</a:t>
            </a:fld>
            <a:endParaRPr lang="en-US"/>
          </a:p>
        </p:txBody>
      </p:sp>
      <p:sp>
        <p:nvSpPr>
          <p:cNvPr id="6" name="Footer Placeholder 5">
            <a:extLst>
              <a:ext uri="{FF2B5EF4-FFF2-40B4-BE49-F238E27FC236}">
                <a16:creationId xmlns:a16="http://schemas.microsoft.com/office/drawing/2014/main" id="{B483D975-CD10-41D0-8CDE-976018781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BC9224-9AC6-48D8-BAB4-D74FC10C582F}"/>
              </a:ext>
            </a:extLst>
          </p:cNvPr>
          <p:cNvSpPr>
            <a:spLocks noGrp="1"/>
          </p:cNvSpPr>
          <p:nvPr>
            <p:ph type="sldNum" sz="quarter" idx="12"/>
          </p:nvPr>
        </p:nvSpPr>
        <p:spPr/>
        <p:txBody>
          <a:bodyPr/>
          <a:lstStyle/>
          <a:p>
            <a:fld id="{76C97F0F-BE46-42A3-B6B0-73E24155A00B}" type="slidenum">
              <a:rPr lang="en-US" smtClean="0"/>
              <a:t>‹#›</a:t>
            </a:fld>
            <a:endParaRPr lang="en-US"/>
          </a:p>
        </p:txBody>
      </p:sp>
    </p:spTree>
    <p:extLst>
      <p:ext uri="{BB962C8B-B14F-4D97-AF65-F5344CB8AC3E}">
        <p14:creationId xmlns:p14="http://schemas.microsoft.com/office/powerpoint/2010/main" val="172687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23255B-34B8-447C-B9A1-49EB9A9AF7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42BA49-E420-4604-97A8-63E768CC9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862290-273F-419E-BF8F-AD4FB1CE54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22143-F6BB-44A8-8535-29F6FC5E337C}" type="datetimeFigureOut">
              <a:rPr lang="en-US" smtClean="0"/>
              <a:t>9/23/2023</a:t>
            </a:fld>
            <a:endParaRPr lang="en-US"/>
          </a:p>
        </p:txBody>
      </p:sp>
      <p:sp>
        <p:nvSpPr>
          <p:cNvPr id="5" name="Footer Placeholder 4">
            <a:extLst>
              <a:ext uri="{FF2B5EF4-FFF2-40B4-BE49-F238E27FC236}">
                <a16:creationId xmlns:a16="http://schemas.microsoft.com/office/drawing/2014/main" id="{03C759AE-C219-4038-B2AA-CD17BB3CB1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EC1E82-C583-4BF0-B650-B795C97AE4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97F0F-BE46-42A3-B6B0-73E24155A00B}" type="slidenum">
              <a:rPr lang="en-US" smtClean="0"/>
              <a:t>‹#›</a:t>
            </a:fld>
            <a:endParaRPr lang="en-US"/>
          </a:p>
        </p:txBody>
      </p:sp>
    </p:spTree>
    <p:extLst>
      <p:ext uri="{BB962C8B-B14F-4D97-AF65-F5344CB8AC3E}">
        <p14:creationId xmlns:p14="http://schemas.microsoft.com/office/powerpoint/2010/main" val="1391453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79800-8C35-4B4A-9E15-01AD598A7BC0}"/>
              </a:ext>
            </a:extLst>
          </p:cNvPr>
          <p:cNvSpPr>
            <a:spLocks noGrp="1"/>
          </p:cNvSpPr>
          <p:nvPr>
            <p:ph type="ctrTitle"/>
          </p:nvPr>
        </p:nvSpPr>
        <p:spPr>
          <a:xfrm>
            <a:off x="1524000" y="106364"/>
            <a:ext cx="9144000" cy="1094364"/>
          </a:xfrm>
        </p:spPr>
        <p:txBody>
          <a:bodyPr anchor="ctr">
            <a:normAutofit/>
          </a:bodyPr>
          <a:lstStyle/>
          <a:p>
            <a:r>
              <a:rPr lang="en-US" sz="7200" b="1" dirty="0"/>
              <a:t>Malachi</a:t>
            </a:r>
          </a:p>
        </p:txBody>
      </p:sp>
      <p:sp>
        <p:nvSpPr>
          <p:cNvPr id="4" name="TextBox 3">
            <a:extLst>
              <a:ext uri="{FF2B5EF4-FFF2-40B4-BE49-F238E27FC236}">
                <a16:creationId xmlns:a16="http://schemas.microsoft.com/office/drawing/2014/main" id="{A9745935-9272-4A4A-859F-DB58E4AAC6A6}"/>
              </a:ext>
            </a:extLst>
          </p:cNvPr>
          <p:cNvSpPr txBox="1"/>
          <p:nvPr/>
        </p:nvSpPr>
        <p:spPr>
          <a:xfrm>
            <a:off x="369455" y="1025246"/>
            <a:ext cx="10464800" cy="707886"/>
          </a:xfrm>
          <a:prstGeom prst="rect">
            <a:avLst/>
          </a:prstGeom>
          <a:noFill/>
        </p:spPr>
        <p:txBody>
          <a:bodyPr wrap="square" rtlCol="0">
            <a:spAutoFit/>
          </a:bodyPr>
          <a:lstStyle/>
          <a:p>
            <a:r>
              <a:rPr lang="en-US" sz="4000" b="1" dirty="0"/>
              <a:t>Worthless Worship:</a:t>
            </a:r>
          </a:p>
        </p:txBody>
      </p:sp>
      <p:sp>
        <p:nvSpPr>
          <p:cNvPr id="5" name="TextBox 4">
            <a:extLst>
              <a:ext uri="{FF2B5EF4-FFF2-40B4-BE49-F238E27FC236}">
                <a16:creationId xmlns:a16="http://schemas.microsoft.com/office/drawing/2014/main" id="{3ECAC513-23CE-4529-B7DE-07FE012FB294}"/>
              </a:ext>
            </a:extLst>
          </p:cNvPr>
          <p:cNvSpPr txBox="1"/>
          <p:nvPr/>
        </p:nvSpPr>
        <p:spPr>
          <a:xfrm>
            <a:off x="369455" y="1834736"/>
            <a:ext cx="11376231" cy="4401205"/>
          </a:xfrm>
          <a:prstGeom prst="rect">
            <a:avLst/>
          </a:prstGeom>
          <a:noFill/>
        </p:spPr>
        <p:txBody>
          <a:bodyPr wrap="square" rtlCol="0">
            <a:spAutoFit/>
          </a:bodyPr>
          <a:lstStyle/>
          <a:p>
            <a:pPr marL="285750" indent="-285750">
              <a:buFont typeface="Arial" panose="020B0604020202020204" pitchFamily="34" charset="0"/>
              <a:buChar char="•"/>
            </a:pPr>
            <a:r>
              <a:rPr lang="en-US" sz="4000" dirty="0"/>
              <a:t>When God is not honored (1:6)</a:t>
            </a:r>
          </a:p>
          <a:p>
            <a:pPr marL="285750" indent="-285750">
              <a:buFont typeface="Arial" panose="020B0604020202020204" pitchFamily="34" charset="0"/>
              <a:buChar char="•"/>
            </a:pPr>
            <a:r>
              <a:rPr lang="en-US" sz="4000" dirty="0"/>
              <a:t>When worship becomes tiresome (1:13)</a:t>
            </a:r>
          </a:p>
          <a:p>
            <a:pPr marL="285750" indent="-285750">
              <a:buFont typeface="Arial" panose="020B0604020202020204" pitchFamily="34" charset="0"/>
              <a:buChar char="•"/>
            </a:pPr>
            <a:r>
              <a:rPr lang="en-US" sz="4000" dirty="0"/>
              <a:t>When we offer less than our best (1:14)</a:t>
            </a:r>
          </a:p>
          <a:p>
            <a:pPr marL="285750" indent="-285750">
              <a:buFont typeface="Arial" panose="020B0604020202020204" pitchFamily="34" charset="0"/>
              <a:buChar char="•"/>
            </a:pPr>
            <a:r>
              <a:rPr lang="en-US" sz="4000" dirty="0"/>
              <a:t>When offered by those living in sin (Isa. 1:10-18; Amos 5:21-24)</a:t>
            </a:r>
          </a:p>
          <a:p>
            <a:pPr marL="285750" indent="-285750">
              <a:buFont typeface="Arial" panose="020B0604020202020204" pitchFamily="34" charset="0"/>
              <a:buChar char="•"/>
            </a:pPr>
            <a:r>
              <a:rPr lang="en-US" sz="4000" dirty="0"/>
              <a:t>When done for show (Mt. 6:1-8; 23:2-7; Lk. 18:9-14)</a:t>
            </a:r>
          </a:p>
          <a:p>
            <a:pPr marL="285750" indent="-285750">
              <a:buFont typeface="Arial" panose="020B0604020202020204" pitchFamily="34" charset="0"/>
              <a:buChar char="•"/>
            </a:pPr>
            <a:r>
              <a:rPr lang="en-US" sz="4000" dirty="0"/>
              <a:t>When our heart is not in it (Mt. 15:8-9)</a:t>
            </a:r>
          </a:p>
        </p:txBody>
      </p:sp>
    </p:spTree>
    <p:extLst>
      <p:ext uri="{BB962C8B-B14F-4D97-AF65-F5344CB8AC3E}">
        <p14:creationId xmlns:p14="http://schemas.microsoft.com/office/powerpoint/2010/main" val="181750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left)">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left)">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left)">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left)">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ipe(left)">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1C1312-AFF4-426D-8258-3A5F3E0654A2}"/>
              </a:ext>
            </a:extLst>
          </p:cNvPr>
          <p:cNvSpPr txBox="1"/>
          <p:nvPr/>
        </p:nvSpPr>
        <p:spPr>
          <a:xfrm>
            <a:off x="1439917" y="220718"/>
            <a:ext cx="9312165" cy="923330"/>
          </a:xfrm>
          <a:prstGeom prst="rect">
            <a:avLst/>
          </a:prstGeom>
          <a:noFill/>
        </p:spPr>
        <p:txBody>
          <a:bodyPr wrap="square" rtlCol="0">
            <a:spAutoFit/>
          </a:bodyPr>
          <a:lstStyle/>
          <a:p>
            <a:pPr algn="ctr"/>
            <a:r>
              <a:rPr lang="en-US" sz="5400" b="1" dirty="0"/>
              <a:t>Dealing Treacherously</a:t>
            </a:r>
          </a:p>
        </p:txBody>
      </p:sp>
      <p:sp>
        <p:nvSpPr>
          <p:cNvPr id="3" name="TextBox 2">
            <a:extLst>
              <a:ext uri="{FF2B5EF4-FFF2-40B4-BE49-F238E27FC236}">
                <a16:creationId xmlns:a16="http://schemas.microsoft.com/office/drawing/2014/main" id="{C71CCDCE-2FC3-7A4B-439B-3B61DBB7F1EB}"/>
              </a:ext>
            </a:extLst>
          </p:cNvPr>
          <p:cNvSpPr txBox="1"/>
          <p:nvPr/>
        </p:nvSpPr>
        <p:spPr>
          <a:xfrm>
            <a:off x="493988" y="1208706"/>
            <a:ext cx="11445765" cy="5509200"/>
          </a:xfrm>
          <a:prstGeom prst="rect">
            <a:avLst/>
          </a:prstGeom>
          <a:noFill/>
        </p:spPr>
        <p:txBody>
          <a:bodyPr wrap="square" rtlCol="0">
            <a:spAutoFit/>
          </a:bodyPr>
          <a:lstStyle/>
          <a:p>
            <a:pPr marL="285750" indent="-285750">
              <a:buFont typeface="Arial" panose="020B0604020202020204" pitchFamily="34" charset="0"/>
              <a:buChar char="•"/>
            </a:pPr>
            <a:r>
              <a:rPr lang="en-US" sz="4400" dirty="0"/>
              <a:t>Breaking a covenant with your wife &amp; God</a:t>
            </a:r>
          </a:p>
          <a:p>
            <a:pPr marL="285750" indent="-285750">
              <a:buFont typeface="Arial" panose="020B0604020202020204" pitchFamily="34" charset="0"/>
              <a:buChar char="•"/>
            </a:pPr>
            <a:r>
              <a:rPr lang="en-US" sz="4400" dirty="0"/>
              <a:t>Divorcing the wife of you’re youth</a:t>
            </a:r>
          </a:p>
          <a:p>
            <a:pPr marL="285750" indent="-285750">
              <a:buFont typeface="Arial" panose="020B0604020202020204" pitchFamily="34" charset="0"/>
              <a:buChar char="•"/>
            </a:pPr>
            <a:r>
              <a:rPr lang="en-US" sz="4400" dirty="0"/>
              <a:t>Marry a foreign wife &amp; original wife suffers</a:t>
            </a:r>
          </a:p>
          <a:p>
            <a:pPr marL="285750" indent="-285750">
              <a:buFont typeface="Arial" panose="020B0604020202020204" pitchFamily="34" charset="0"/>
              <a:buChar char="•"/>
            </a:pPr>
            <a:r>
              <a:rPr lang="en-US" sz="4400" dirty="0"/>
              <a:t>No longer any godly offspring</a:t>
            </a:r>
          </a:p>
          <a:p>
            <a:pPr marL="285750" indent="-285750">
              <a:buFont typeface="Arial" panose="020B0604020202020204" pitchFamily="34" charset="0"/>
              <a:buChar char="•"/>
            </a:pPr>
            <a:r>
              <a:rPr lang="en-US" sz="4400" dirty="0"/>
              <a:t>God hates divorce</a:t>
            </a:r>
          </a:p>
          <a:p>
            <a:pPr marL="285750" indent="-285750">
              <a:buFont typeface="Arial" panose="020B0604020202020204" pitchFamily="34" charset="0"/>
              <a:buChar char="•"/>
            </a:pPr>
            <a:r>
              <a:rPr lang="en-US" sz="4400" dirty="0"/>
              <a:t>We make commitments to our wives, to Christ, etc. – We must be careful not to break these vows.</a:t>
            </a:r>
          </a:p>
        </p:txBody>
      </p:sp>
    </p:spTree>
    <p:extLst>
      <p:ext uri="{BB962C8B-B14F-4D97-AF65-F5344CB8AC3E}">
        <p14:creationId xmlns:p14="http://schemas.microsoft.com/office/powerpoint/2010/main" val="278323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1C1312-AFF4-426D-8258-3A5F3E0654A2}"/>
              </a:ext>
            </a:extLst>
          </p:cNvPr>
          <p:cNvSpPr txBox="1"/>
          <p:nvPr/>
        </p:nvSpPr>
        <p:spPr>
          <a:xfrm>
            <a:off x="1439915" y="336332"/>
            <a:ext cx="9312165" cy="923330"/>
          </a:xfrm>
          <a:prstGeom prst="rect">
            <a:avLst/>
          </a:prstGeom>
          <a:noFill/>
        </p:spPr>
        <p:txBody>
          <a:bodyPr wrap="square" rtlCol="0">
            <a:spAutoFit/>
          </a:bodyPr>
          <a:lstStyle/>
          <a:p>
            <a:pPr algn="ctr"/>
            <a:r>
              <a:rPr lang="en-US" sz="5400" b="1" dirty="0"/>
              <a:t>Robbing God</a:t>
            </a:r>
          </a:p>
        </p:txBody>
      </p:sp>
      <p:sp>
        <p:nvSpPr>
          <p:cNvPr id="3" name="TextBox 2">
            <a:extLst>
              <a:ext uri="{FF2B5EF4-FFF2-40B4-BE49-F238E27FC236}">
                <a16:creationId xmlns:a16="http://schemas.microsoft.com/office/drawing/2014/main" id="{C71CCDCE-2FC3-7A4B-439B-3B61DBB7F1EB}"/>
              </a:ext>
            </a:extLst>
          </p:cNvPr>
          <p:cNvSpPr txBox="1"/>
          <p:nvPr/>
        </p:nvSpPr>
        <p:spPr>
          <a:xfrm>
            <a:off x="373116" y="1545037"/>
            <a:ext cx="11445765" cy="4832092"/>
          </a:xfrm>
          <a:prstGeom prst="rect">
            <a:avLst/>
          </a:prstGeom>
          <a:noFill/>
        </p:spPr>
        <p:txBody>
          <a:bodyPr wrap="square" rtlCol="0">
            <a:spAutoFit/>
          </a:bodyPr>
          <a:lstStyle/>
          <a:p>
            <a:pPr marL="285750" indent="-285750">
              <a:buFont typeface="Arial" panose="020B0604020202020204" pitchFamily="34" charset="0"/>
              <a:buChar char="•"/>
            </a:pPr>
            <a:r>
              <a:rPr lang="en-US" sz="4400" dirty="0"/>
              <a:t>Attitude toward material things – stewardship</a:t>
            </a:r>
          </a:p>
          <a:p>
            <a:pPr marL="285750" indent="-285750">
              <a:buFont typeface="Arial" panose="020B0604020202020204" pitchFamily="34" charset="0"/>
              <a:buChar char="•"/>
            </a:pPr>
            <a:r>
              <a:rPr lang="en-US" sz="4400" dirty="0"/>
              <a:t>Demonstrating a lack of faith in God</a:t>
            </a:r>
          </a:p>
          <a:p>
            <a:pPr marL="285750" indent="-285750">
              <a:buFont typeface="Arial" panose="020B0604020202020204" pitchFamily="34" charset="0"/>
              <a:buChar char="•"/>
            </a:pPr>
            <a:r>
              <a:rPr lang="en-US" sz="4400" dirty="0"/>
              <a:t>Demonstrating a lack of concern for others</a:t>
            </a:r>
          </a:p>
          <a:p>
            <a:pPr marL="742950" lvl="1" indent="-285750">
              <a:buFont typeface="Arial" panose="020B0604020202020204" pitchFamily="34" charset="0"/>
              <a:buChar char="•"/>
            </a:pPr>
            <a:r>
              <a:rPr lang="en-US" sz="4400" dirty="0"/>
              <a:t>Work of God in saving souls</a:t>
            </a:r>
          </a:p>
          <a:p>
            <a:pPr marL="742950" lvl="1" indent="-285750">
              <a:buFont typeface="Arial" panose="020B0604020202020204" pitchFamily="34" charset="0"/>
              <a:buChar char="•"/>
            </a:pPr>
            <a:r>
              <a:rPr lang="en-US" sz="4400" dirty="0"/>
              <a:t>Care for needy individuals</a:t>
            </a:r>
          </a:p>
          <a:p>
            <a:pPr marL="742950" lvl="1" indent="-285750">
              <a:buFont typeface="Arial" panose="020B0604020202020204" pitchFamily="34" charset="0"/>
              <a:buChar char="•"/>
            </a:pPr>
            <a:r>
              <a:rPr lang="en-US" sz="4400" dirty="0"/>
              <a:t>Unmoved by the needs of others</a:t>
            </a:r>
          </a:p>
          <a:p>
            <a:pPr marL="742950" lvl="1" indent="-285750">
              <a:buFont typeface="Arial" panose="020B0604020202020204" pitchFamily="34" charset="0"/>
              <a:buChar char="•"/>
            </a:pPr>
            <a:r>
              <a:rPr lang="en-US" sz="4400" dirty="0"/>
              <a:t>Acts 20:35; Gal. 2:10</a:t>
            </a:r>
          </a:p>
        </p:txBody>
      </p:sp>
    </p:spTree>
    <p:extLst>
      <p:ext uri="{BB962C8B-B14F-4D97-AF65-F5344CB8AC3E}">
        <p14:creationId xmlns:p14="http://schemas.microsoft.com/office/powerpoint/2010/main" val="415319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1C1312-AFF4-426D-8258-3A5F3E0654A2}"/>
              </a:ext>
            </a:extLst>
          </p:cNvPr>
          <p:cNvSpPr txBox="1"/>
          <p:nvPr/>
        </p:nvSpPr>
        <p:spPr>
          <a:xfrm>
            <a:off x="1439913" y="73574"/>
            <a:ext cx="9312165" cy="923330"/>
          </a:xfrm>
          <a:prstGeom prst="rect">
            <a:avLst/>
          </a:prstGeom>
          <a:noFill/>
        </p:spPr>
        <p:txBody>
          <a:bodyPr wrap="square" rtlCol="0">
            <a:spAutoFit/>
          </a:bodyPr>
          <a:lstStyle/>
          <a:p>
            <a:pPr algn="ctr"/>
            <a:r>
              <a:rPr lang="en-US" sz="5400" b="1" dirty="0"/>
              <a:t>Warning</a:t>
            </a:r>
          </a:p>
        </p:txBody>
      </p:sp>
      <p:sp>
        <p:nvSpPr>
          <p:cNvPr id="3" name="TextBox 2">
            <a:extLst>
              <a:ext uri="{FF2B5EF4-FFF2-40B4-BE49-F238E27FC236}">
                <a16:creationId xmlns:a16="http://schemas.microsoft.com/office/drawing/2014/main" id="{C71CCDCE-2FC3-7A4B-439B-3B61DBB7F1EB}"/>
              </a:ext>
            </a:extLst>
          </p:cNvPr>
          <p:cNvSpPr txBox="1"/>
          <p:nvPr/>
        </p:nvSpPr>
        <p:spPr>
          <a:xfrm>
            <a:off x="373112" y="1090100"/>
            <a:ext cx="11445765" cy="769441"/>
          </a:xfrm>
          <a:prstGeom prst="rect">
            <a:avLst/>
          </a:prstGeom>
          <a:noFill/>
        </p:spPr>
        <p:txBody>
          <a:bodyPr wrap="square" rtlCol="0">
            <a:spAutoFit/>
          </a:bodyPr>
          <a:lstStyle/>
          <a:p>
            <a:pPr marL="285750" indent="-285750">
              <a:buFont typeface="Arial" panose="020B0604020202020204" pitchFamily="34" charset="0"/>
              <a:buChar char="•"/>
            </a:pPr>
            <a:r>
              <a:rPr lang="en-US" sz="4400" dirty="0"/>
              <a:t>The wicked will be destroyed:</a:t>
            </a:r>
          </a:p>
        </p:txBody>
      </p:sp>
      <p:sp>
        <p:nvSpPr>
          <p:cNvPr id="4" name="TextBox 3">
            <a:extLst>
              <a:ext uri="{FF2B5EF4-FFF2-40B4-BE49-F238E27FC236}">
                <a16:creationId xmlns:a16="http://schemas.microsoft.com/office/drawing/2014/main" id="{F11F3DC0-31AF-949B-77F2-3E94776E93ED}"/>
              </a:ext>
            </a:extLst>
          </p:cNvPr>
          <p:cNvSpPr txBox="1"/>
          <p:nvPr/>
        </p:nvSpPr>
        <p:spPr>
          <a:xfrm>
            <a:off x="373112" y="1952737"/>
            <a:ext cx="11445765" cy="4832092"/>
          </a:xfrm>
          <a:prstGeom prst="rect">
            <a:avLst/>
          </a:prstGeom>
          <a:noFill/>
        </p:spPr>
        <p:txBody>
          <a:bodyPr wrap="square" rtlCol="0">
            <a:spAutoFit/>
          </a:bodyPr>
          <a:lstStyle/>
          <a:p>
            <a:r>
              <a:rPr lang="en-US" sz="3600" dirty="0"/>
              <a:t>and to give you who are troubled rest with us when the Lord Jesus is revealed from heaven with His mighty angels, in flaming </a:t>
            </a:r>
            <a:r>
              <a:rPr lang="en-US" sz="3600" b="1" dirty="0"/>
              <a:t>fire</a:t>
            </a:r>
            <a:r>
              <a:rPr lang="en-US" sz="3600" dirty="0"/>
              <a:t> taking vengeance on those who do not know God, and on those who do not obey the gospel of our Lord Jesus Christ. (2 Thess. 1:7-8)</a:t>
            </a:r>
          </a:p>
          <a:p>
            <a:endParaRPr lang="en-US" sz="1400" dirty="0"/>
          </a:p>
          <a:p>
            <a:r>
              <a:rPr lang="en-US" sz="3600" dirty="0"/>
              <a:t>"Then He will also say to those on the left hand, 'Depart from Me, you cursed, into the everlasting </a:t>
            </a:r>
            <a:r>
              <a:rPr lang="en-US" sz="3600" b="1" dirty="0"/>
              <a:t>fire</a:t>
            </a:r>
            <a:r>
              <a:rPr lang="en-US" sz="3600" dirty="0"/>
              <a:t> prepared for the devil and his angels: (Matt. 25:41)</a:t>
            </a:r>
          </a:p>
        </p:txBody>
      </p:sp>
    </p:spTree>
    <p:extLst>
      <p:ext uri="{BB962C8B-B14F-4D97-AF65-F5344CB8AC3E}">
        <p14:creationId xmlns:p14="http://schemas.microsoft.com/office/powerpoint/2010/main" val="277871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1C1312-AFF4-426D-8258-3A5F3E0654A2}"/>
              </a:ext>
            </a:extLst>
          </p:cNvPr>
          <p:cNvSpPr txBox="1"/>
          <p:nvPr/>
        </p:nvSpPr>
        <p:spPr>
          <a:xfrm>
            <a:off x="1439913" y="73574"/>
            <a:ext cx="9312165" cy="923330"/>
          </a:xfrm>
          <a:prstGeom prst="rect">
            <a:avLst/>
          </a:prstGeom>
          <a:noFill/>
        </p:spPr>
        <p:txBody>
          <a:bodyPr wrap="square" rtlCol="0">
            <a:spAutoFit/>
          </a:bodyPr>
          <a:lstStyle/>
          <a:p>
            <a:pPr algn="ctr"/>
            <a:r>
              <a:rPr lang="en-US" sz="5400" b="1" dirty="0"/>
              <a:t>Warning</a:t>
            </a:r>
          </a:p>
        </p:txBody>
      </p:sp>
      <p:sp>
        <p:nvSpPr>
          <p:cNvPr id="3" name="TextBox 2">
            <a:extLst>
              <a:ext uri="{FF2B5EF4-FFF2-40B4-BE49-F238E27FC236}">
                <a16:creationId xmlns:a16="http://schemas.microsoft.com/office/drawing/2014/main" id="{C71CCDCE-2FC3-7A4B-439B-3B61DBB7F1EB}"/>
              </a:ext>
            </a:extLst>
          </p:cNvPr>
          <p:cNvSpPr txBox="1"/>
          <p:nvPr/>
        </p:nvSpPr>
        <p:spPr>
          <a:xfrm>
            <a:off x="373112" y="1090100"/>
            <a:ext cx="11445765" cy="769441"/>
          </a:xfrm>
          <a:prstGeom prst="rect">
            <a:avLst/>
          </a:prstGeom>
          <a:noFill/>
        </p:spPr>
        <p:txBody>
          <a:bodyPr wrap="square" rtlCol="0">
            <a:spAutoFit/>
          </a:bodyPr>
          <a:lstStyle/>
          <a:p>
            <a:pPr marL="285750" indent="-285750">
              <a:buFont typeface="Arial" panose="020B0604020202020204" pitchFamily="34" charset="0"/>
              <a:buChar char="•"/>
            </a:pPr>
            <a:r>
              <a:rPr lang="en-US" sz="4400" dirty="0"/>
              <a:t>The wicked will be destroyed:</a:t>
            </a:r>
          </a:p>
        </p:txBody>
      </p:sp>
      <p:sp>
        <p:nvSpPr>
          <p:cNvPr id="4" name="TextBox 3">
            <a:extLst>
              <a:ext uri="{FF2B5EF4-FFF2-40B4-BE49-F238E27FC236}">
                <a16:creationId xmlns:a16="http://schemas.microsoft.com/office/drawing/2014/main" id="{F11F3DC0-31AF-949B-77F2-3E94776E93ED}"/>
              </a:ext>
            </a:extLst>
          </p:cNvPr>
          <p:cNvSpPr txBox="1"/>
          <p:nvPr/>
        </p:nvSpPr>
        <p:spPr>
          <a:xfrm>
            <a:off x="373112" y="1952737"/>
            <a:ext cx="11445765" cy="2800767"/>
          </a:xfrm>
          <a:prstGeom prst="rect">
            <a:avLst/>
          </a:prstGeom>
          <a:noFill/>
        </p:spPr>
        <p:txBody>
          <a:bodyPr wrap="square" rtlCol="0">
            <a:spAutoFit/>
          </a:bodyPr>
          <a:lstStyle/>
          <a:p>
            <a:r>
              <a:rPr lang="en-US" sz="4400" dirty="0"/>
              <a:t>Then Death and Hades were cast into the lake of </a:t>
            </a:r>
            <a:r>
              <a:rPr lang="en-US" sz="4400" b="1" dirty="0"/>
              <a:t>fire</a:t>
            </a:r>
            <a:r>
              <a:rPr lang="en-US" sz="4400" dirty="0"/>
              <a:t>. This is the second death. And anyone not found written in the Book of Life was cast into the lake of </a:t>
            </a:r>
            <a:r>
              <a:rPr lang="en-US" sz="4400" b="1" dirty="0"/>
              <a:t>fire</a:t>
            </a:r>
            <a:r>
              <a:rPr lang="en-US" sz="4400" dirty="0"/>
              <a:t>. (Rev. 20:14-15)</a:t>
            </a:r>
          </a:p>
        </p:txBody>
      </p:sp>
    </p:spTree>
    <p:extLst>
      <p:ext uri="{BB962C8B-B14F-4D97-AF65-F5344CB8AC3E}">
        <p14:creationId xmlns:p14="http://schemas.microsoft.com/office/powerpoint/2010/main" val="185725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1C1312-AFF4-426D-8258-3A5F3E0654A2}"/>
              </a:ext>
            </a:extLst>
          </p:cNvPr>
          <p:cNvSpPr txBox="1"/>
          <p:nvPr/>
        </p:nvSpPr>
        <p:spPr>
          <a:xfrm>
            <a:off x="1439917" y="286011"/>
            <a:ext cx="9312165" cy="923330"/>
          </a:xfrm>
          <a:prstGeom prst="rect">
            <a:avLst/>
          </a:prstGeom>
          <a:noFill/>
        </p:spPr>
        <p:txBody>
          <a:bodyPr wrap="square" rtlCol="0">
            <a:spAutoFit/>
          </a:bodyPr>
          <a:lstStyle/>
          <a:p>
            <a:pPr algn="ctr"/>
            <a:r>
              <a:rPr lang="en-US" sz="5400" b="1" dirty="0"/>
              <a:t>Elijah Will Be Coming (4:5)</a:t>
            </a:r>
          </a:p>
        </p:txBody>
      </p:sp>
      <p:sp>
        <p:nvSpPr>
          <p:cNvPr id="5" name="TextBox 4">
            <a:extLst>
              <a:ext uri="{FF2B5EF4-FFF2-40B4-BE49-F238E27FC236}">
                <a16:creationId xmlns:a16="http://schemas.microsoft.com/office/drawing/2014/main" id="{228EF501-B59A-46F4-828A-949E93CD1A24}"/>
              </a:ext>
            </a:extLst>
          </p:cNvPr>
          <p:cNvSpPr txBox="1"/>
          <p:nvPr/>
        </p:nvSpPr>
        <p:spPr>
          <a:xfrm>
            <a:off x="360217" y="1376218"/>
            <a:ext cx="11406909" cy="5324535"/>
          </a:xfrm>
          <a:prstGeom prst="rect">
            <a:avLst/>
          </a:prstGeom>
          <a:noFill/>
        </p:spPr>
        <p:txBody>
          <a:bodyPr wrap="square" rtlCol="0">
            <a:spAutoFit/>
          </a:bodyPr>
          <a:lstStyle/>
          <a:p>
            <a:r>
              <a:rPr lang="en-US" sz="3600" dirty="0"/>
              <a:t>“He will also go before Him in the spirit and power of Elijah, ‘to turn the hearts of the fathers to the children,’ and the disobedient to the wisdom of the just, to make ready a people prepared for the Lord.” (Luke 1:17)</a:t>
            </a:r>
          </a:p>
          <a:p>
            <a:endParaRPr lang="en-US" sz="800" dirty="0"/>
          </a:p>
          <a:p>
            <a:r>
              <a:rPr lang="en-US" sz="3600" dirty="0"/>
              <a:t>“But I say to you, that Elijah has indeed come, and they did to him whatever they wished, just as it is written of him.” (Mark 9:13)</a:t>
            </a:r>
          </a:p>
          <a:p>
            <a:endParaRPr lang="en-US" sz="800" dirty="0"/>
          </a:p>
          <a:p>
            <a:r>
              <a:rPr lang="en-US" sz="3600" dirty="0"/>
              <a:t>“And if you are willing to receive it, he is Elijah who is to come. (Matt. 11:14)</a:t>
            </a:r>
          </a:p>
        </p:txBody>
      </p:sp>
    </p:spTree>
    <p:extLst>
      <p:ext uri="{BB962C8B-B14F-4D97-AF65-F5344CB8AC3E}">
        <p14:creationId xmlns:p14="http://schemas.microsoft.com/office/powerpoint/2010/main" val="348922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434</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Malachi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Malachi</dc:title>
  <dc:creator>Andy</dc:creator>
  <cp:lastModifiedBy>Andy</cp:lastModifiedBy>
  <cp:revision>12</cp:revision>
  <dcterms:created xsi:type="dcterms:W3CDTF">2023-09-16T17:57:36Z</dcterms:created>
  <dcterms:modified xsi:type="dcterms:W3CDTF">2023-09-23T15:23:11Z</dcterms:modified>
</cp:coreProperties>
</file>