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4" r:id="rId3"/>
    <p:sldId id="257" r:id="rId4"/>
    <p:sldId id="261" r:id="rId5"/>
    <p:sldId id="262" r:id="rId6"/>
    <p:sldId id="260" r:id="rId7"/>
    <p:sldId id="25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13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017D1-FBE5-6C71-33A4-A0B25773F2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2E45DD-2BF9-6B24-23F9-6DE8F10355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C3C4E5-AD52-3F14-D1A3-93B3800B9E6A}"/>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5" name="Footer Placeholder 4">
            <a:extLst>
              <a:ext uri="{FF2B5EF4-FFF2-40B4-BE49-F238E27FC236}">
                <a16:creationId xmlns:a16="http://schemas.microsoft.com/office/drawing/2014/main" id="{71BE7EBF-8EA0-4175-41E2-664BD94F1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DAD55-FF52-4125-6D04-CCB75837F715}"/>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359582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A4427-A5D5-B25E-DB8A-D5FD9EA7BE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A0BE49-662B-EB1B-F56F-755CC57C3D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59BA0-DF0B-BF84-9797-0934DF631BA3}"/>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5" name="Footer Placeholder 4">
            <a:extLst>
              <a:ext uri="{FF2B5EF4-FFF2-40B4-BE49-F238E27FC236}">
                <a16:creationId xmlns:a16="http://schemas.microsoft.com/office/drawing/2014/main" id="{7596C217-476E-C6DA-BE5C-53324D3C2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9EB50-D6FA-E484-57C4-8835B6796444}"/>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7757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77FC79-9797-C22A-88E2-ED4B4F6EB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B11F3F-6DD8-3084-35BB-1247DE833F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F1852-6906-4DDF-5568-598BD94F8F90}"/>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5" name="Footer Placeholder 4">
            <a:extLst>
              <a:ext uri="{FF2B5EF4-FFF2-40B4-BE49-F238E27FC236}">
                <a16:creationId xmlns:a16="http://schemas.microsoft.com/office/drawing/2014/main" id="{74A57994-52B1-4F33-7F78-26EABBD332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65892-0F69-A6D9-FE74-6FD4EC348254}"/>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160791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08A4-BB4C-0940-DD99-08B82048BE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C46CBF-74CB-B416-A5A5-D7C74E3D2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DE502-A17B-60D0-DB75-32F1D758390C}"/>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5" name="Footer Placeholder 4">
            <a:extLst>
              <a:ext uri="{FF2B5EF4-FFF2-40B4-BE49-F238E27FC236}">
                <a16:creationId xmlns:a16="http://schemas.microsoft.com/office/drawing/2014/main" id="{7E3030F4-1C40-B7B3-2303-2F1898B3E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173CB-71A2-23A6-364E-B44878D5C0D3}"/>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1114905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1EAFE-3576-727D-EC12-E4403C53F8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1FCEC7-EE58-C10E-2EA3-B4DEB4842E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83C5C1-0392-736A-798D-F11A1B848C2F}"/>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5" name="Footer Placeholder 4">
            <a:extLst>
              <a:ext uri="{FF2B5EF4-FFF2-40B4-BE49-F238E27FC236}">
                <a16:creationId xmlns:a16="http://schemas.microsoft.com/office/drawing/2014/main" id="{A76DF84D-A7E8-C5E7-5488-C28248C22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37F5A-BB5A-F5C6-34DB-1B9045BAF2DA}"/>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17393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2A1B-CD8A-0DF0-5F9D-0CF5F48EE8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2D8446-4F0A-5173-2787-986780ADEE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CE7230-78C8-6F57-10E3-5796943DDC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EC9A05-D522-D84A-8E08-C8F0AEBA8096}"/>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6" name="Footer Placeholder 5">
            <a:extLst>
              <a:ext uri="{FF2B5EF4-FFF2-40B4-BE49-F238E27FC236}">
                <a16:creationId xmlns:a16="http://schemas.microsoft.com/office/drawing/2014/main" id="{72593684-4A69-75B0-DD0C-246CA1F83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CBE6C-49C4-9751-DC09-DF5EBC14E016}"/>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25203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5A589-4D04-3721-CE24-100A44B1D6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1FBC12-F5D7-821C-B97F-1ABC612089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4E77B0-54A1-286B-D075-D67A64F06B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F8F3E1-FB10-A841-7434-769184795B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B61640-DE21-3067-B9AA-6470B40816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C4515A-9312-0055-39F7-6E94CF5F72D4}"/>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8" name="Footer Placeholder 7">
            <a:extLst>
              <a:ext uri="{FF2B5EF4-FFF2-40B4-BE49-F238E27FC236}">
                <a16:creationId xmlns:a16="http://schemas.microsoft.com/office/drawing/2014/main" id="{1F41CEF4-0EF8-C52E-C1D0-CE9624EA33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F62CA-2880-2F6D-78C9-4CB11B0F00C8}"/>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278465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73A38-7CE7-A9B6-A34C-94AF759E5C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5C0F7A-5632-DBF5-23E8-A98F49CBBD46}"/>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4" name="Footer Placeholder 3">
            <a:extLst>
              <a:ext uri="{FF2B5EF4-FFF2-40B4-BE49-F238E27FC236}">
                <a16:creationId xmlns:a16="http://schemas.microsoft.com/office/drawing/2014/main" id="{867F4453-BC75-B3A7-6395-24138BFEA6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4C0E08-2581-6029-3B33-C38569A9AA9A}"/>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32216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A4BE2-11C7-6CC4-0532-C3FD31DD62B4}"/>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3" name="Footer Placeholder 2">
            <a:extLst>
              <a:ext uri="{FF2B5EF4-FFF2-40B4-BE49-F238E27FC236}">
                <a16:creationId xmlns:a16="http://schemas.microsoft.com/office/drawing/2014/main" id="{992211D4-09E0-37EC-00BE-6C1221C4C5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C6700B-556C-8D34-1205-CB71C3BB19B9}"/>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2450263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17C8-31D7-5354-AD4A-75EE364994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C9EC61-6A23-4B11-68A0-07FC044A8B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C262FA-14CE-1DFE-0680-20B9B2DAD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D3A882-A90F-0864-9FF1-D330CB131142}"/>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6" name="Footer Placeholder 5">
            <a:extLst>
              <a:ext uri="{FF2B5EF4-FFF2-40B4-BE49-F238E27FC236}">
                <a16:creationId xmlns:a16="http://schemas.microsoft.com/office/drawing/2014/main" id="{ED9F3235-F948-F6BB-BEA7-FBBA8EBF2A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53EE9-8C63-A41D-21AA-6F3EA30668D4}"/>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202728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360D-E520-EF12-31FB-750316E74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A3E3A7-C925-3E8E-29CD-22FA842CEF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65DD24-0B88-B111-563B-BAA06967F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514E58-E58B-3096-C1A9-BF1E412FD213}"/>
              </a:ext>
            </a:extLst>
          </p:cNvPr>
          <p:cNvSpPr>
            <a:spLocks noGrp="1"/>
          </p:cNvSpPr>
          <p:nvPr>
            <p:ph type="dt" sz="half" idx="10"/>
          </p:nvPr>
        </p:nvSpPr>
        <p:spPr/>
        <p:txBody>
          <a:bodyPr/>
          <a:lstStyle/>
          <a:p>
            <a:fld id="{C277DD6C-FD66-4410-BAA5-8DA00200C59F}" type="datetimeFigureOut">
              <a:rPr lang="en-US" smtClean="0"/>
              <a:t>9/23/2023</a:t>
            </a:fld>
            <a:endParaRPr lang="en-US"/>
          </a:p>
        </p:txBody>
      </p:sp>
      <p:sp>
        <p:nvSpPr>
          <p:cNvPr id="6" name="Footer Placeholder 5">
            <a:extLst>
              <a:ext uri="{FF2B5EF4-FFF2-40B4-BE49-F238E27FC236}">
                <a16:creationId xmlns:a16="http://schemas.microsoft.com/office/drawing/2014/main" id="{F876598E-BA36-D42F-160F-8BB45F5140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AF702-2732-6F19-2994-52954AD950B4}"/>
              </a:ext>
            </a:extLst>
          </p:cNvPr>
          <p:cNvSpPr>
            <a:spLocks noGrp="1"/>
          </p:cNvSpPr>
          <p:nvPr>
            <p:ph type="sldNum" sz="quarter" idx="12"/>
          </p:nvPr>
        </p:nvSpPr>
        <p:spPr/>
        <p:txBody>
          <a:bodyPr/>
          <a:lstStyle/>
          <a:p>
            <a:fld id="{226390FB-984C-46D8-9C6D-6522B313B419}" type="slidenum">
              <a:rPr lang="en-US" smtClean="0"/>
              <a:t>‹#›</a:t>
            </a:fld>
            <a:endParaRPr lang="en-US"/>
          </a:p>
        </p:txBody>
      </p:sp>
    </p:spTree>
    <p:extLst>
      <p:ext uri="{BB962C8B-B14F-4D97-AF65-F5344CB8AC3E}">
        <p14:creationId xmlns:p14="http://schemas.microsoft.com/office/powerpoint/2010/main" val="295199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7D5374-430C-4FE7-7CD4-4333795A39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B6341A-446C-5339-4A0C-FC19F81A8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9E43D-217E-111B-1EC3-05F661D54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7DD6C-FD66-4410-BAA5-8DA00200C59F}" type="datetimeFigureOut">
              <a:rPr lang="en-US" smtClean="0"/>
              <a:t>9/23/2023</a:t>
            </a:fld>
            <a:endParaRPr lang="en-US"/>
          </a:p>
        </p:txBody>
      </p:sp>
      <p:sp>
        <p:nvSpPr>
          <p:cNvPr id="5" name="Footer Placeholder 4">
            <a:extLst>
              <a:ext uri="{FF2B5EF4-FFF2-40B4-BE49-F238E27FC236}">
                <a16:creationId xmlns:a16="http://schemas.microsoft.com/office/drawing/2014/main" id="{C4AC32CA-594E-8F5D-BFD7-9A973727A9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6F3E2E-BFBB-D634-AE66-3CF8A8C80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390FB-984C-46D8-9C6D-6522B313B419}" type="slidenum">
              <a:rPr lang="en-US" smtClean="0"/>
              <a:t>‹#›</a:t>
            </a:fld>
            <a:endParaRPr lang="en-US"/>
          </a:p>
        </p:txBody>
      </p:sp>
    </p:spTree>
    <p:extLst>
      <p:ext uri="{BB962C8B-B14F-4D97-AF65-F5344CB8AC3E}">
        <p14:creationId xmlns:p14="http://schemas.microsoft.com/office/powerpoint/2010/main" val="380320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C479-79BE-B1E0-63D3-8649478CC0B6}"/>
              </a:ext>
            </a:extLst>
          </p:cNvPr>
          <p:cNvSpPr>
            <a:spLocks noGrp="1"/>
          </p:cNvSpPr>
          <p:nvPr>
            <p:ph type="title"/>
          </p:nvPr>
        </p:nvSpPr>
        <p:spPr/>
        <p:txBody>
          <a:bodyPr>
            <a:normAutofit/>
          </a:bodyPr>
          <a:lstStyle/>
          <a:p>
            <a:pPr algn="ctr"/>
            <a:r>
              <a:rPr lang="en-US" sz="6000" b="1" dirty="0"/>
              <a:t>The Prophets Spoke God’s Word</a:t>
            </a:r>
          </a:p>
        </p:txBody>
      </p:sp>
      <p:sp>
        <p:nvSpPr>
          <p:cNvPr id="4" name="TextBox 3">
            <a:extLst>
              <a:ext uri="{FF2B5EF4-FFF2-40B4-BE49-F238E27FC236}">
                <a16:creationId xmlns:a16="http://schemas.microsoft.com/office/drawing/2014/main" id="{6E2F5ADD-5080-CB86-FA7A-08D7D05FF652}"/>
              </a:ext>
            </a:extLst>
          </p:cNvPr>
          <p:cNvSpPr txBox="1"/>
          <p:nvPr/>
        </p:nvSpPr>
        <p:spPr>
          <a:xfrm>
            <a:off x="527957" y="1843950"/>
            <a:ext cx="11136086" cy="4524315"/>
          </a:xfrm>
          <a:prstGeom prst="rect">
            <a:avLst/>
          </a:prstGeom>
          <a:noFill/>
        </p:spPr>
        <p:txBody>
          <a:bodyPr wrap="square" rtlCol="0">
            <a:spAutoFit/>
          </a:bodyPr>
          <a:lstStyle/>
          <a:p>
            <a:r>
              <a:rPr lang="en-US" sz="4800" dirty="0"/>
              <a:t>But know this first of all, that no prophecy of Scripture is a matter of one's own interpretation, for no prophecy was ever made by an act of human will, but men moved by the Holy Spirit spoke from God. (2 Peter 1:20-21)</a:t>
            </a:r>
          </a:p>
        </p:txBody>
      </p:sp>
    </p:spTree>
    <p:extLst>
      <p:ext uri="{BB962C8B-B14F-4D97-AF65-F5344CB8AC3E}">
        <p14:creationId xmlns:p14="http://schemas.microsoft.com/office/powerpoint/2010/main" val="128923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C479-79BE-B1E0-63D3-8649478CC0B6}"/>
              </a:ext>
            </a:extLst>
          </p:cNvPr>
          <p:cNvSpPr>
            <a:spLocks noGrp="1"/>
          </p:cNvSpPr>
          <p:nvPr>
            <p:ph type="title"/>
          </p:nvPr>
        </p:nvSpPr>
        <p:spPr>
          <a:xfrm>
            <a:off x="838200" y="153036"/>
            <a:ext cx="10515600" cy="979581"/>
          </a:xfrm>
        </p:spPr>
        <p:txBody>
          <a:bodyPr>
            <a:normAutofit/>
          </a:bodyPr>
          <a:lstStyle/>
          <a:p>
            <a:pPr algn="ctr"/>
            <a:r>
              <a:rPr lang="en-US" sz="5400" b="1" dirty="0"/>
              <a:t>The Prophets Spoke God’s Word</a:t>
            </a:r>
          </a:p>
        </p:txBody>
      </p:sp>
      <p:sp>
        <p:nvSpPr>
          <p:cNvPr id="4" name="TextBox 3">
            <a:extLst>
              <a:ext uri="{FF2B5EF4-FFF2-40B4-BE49-F238E27FC236}">
                <a16:creationId xmlns:a16="http://schemas.microsoft.com/office/drawing/2014/main" id="{6E2F5ADD-5080-CB86-FA7A-08D7D05FF652}"/>
              </a:ext>
            </a:extLst>
          </p:cNvPr>
          <p:cNvSpPr txBox="1"/>
          <p:nvPr/>
        </p:nvSpPr>
        <p:spPr>
          <a:xfrm>
            <a:off x="366714" y="1108091"/>
            <a:ext cx="11297329" cy="1754326"/>
          </a:xfrm>
          <a:prstGeom prst="rect">
            <a:avLst/>
          </a:prstGeom>
          <a:noFill/>
        </p:spPr>
        <p:txBody>
          <a:bodyPr wrap="square" rtlCol="0">
            <a:spAutoFit/>
          </a:bodyPr>
          <a:lstStyle/>
          <a:p>
            <a:r>
              <a:rPr lang="en-US" sz="3600" dirty="0"/>
              <a:t>which things we also speak, not in words taught by human wisdom, but in those taught by the Spirit, combining spiritual thoughts with spiritual words. (1 Cor. 2:13)</a:t>
            </a:r>
          </a:p>
        </p:txBody>
      </p:sp>
      <p:sp>
        <p:nvSpPr>
          <p:cNvPr id="3" name="TextBox 2">
            <a:extLst>
              <a:ext uri="{FF2B5EF4-FFF2-40B4-BE49-F238E27FC236}">
                <a16:creationId xmlns:a16="http://schemas.microsoft.com/office/drawing/2014/main" id="{7EA52704-02F1-404B-A9D0-E3A7A19297CF}"/>
              </a:ext>
            </a:extLst>
          </p:cNvPr>
          <p:cNvSpPr txBox="1"/>
          <p:nvPr/>
        </p:nvSpPr>
        <p:spPr>
          <a:xfrm>
            <a:off x="366714" y="3429000"/>
            <a:ext cx="1237839" cy="830997"/>
          </a:xfrm>
          <a:prstGeom prst="rect">
            <a:avLst/>
          </a:prstGeom>
          <a:solidFill>
            <a:srgbClr val="C00000"/>
          </a:solidFill>
        </p:spPr>
        <p:txBody>
          <a:bodyPr wrap="none" rtlCol="0">
            <a:spAutoFit/>
          </a:bodyPr>
          <a:lstStyle/>
          <a:p>
            <a:r>
              <a:rPr lang="en-US" sz="4800" b="1" dirty="0">
                <a:solidFill>
                  <a:schemeClr val="bg1"/>
                </a:solidFill>
              </a:rPr>
              <a:t>God</a:t>
            </a:r>
          </a:p>
        </p:txBody>
      </p:sp>
      <p:sp>
        <p:nvSpPr>
          <p:cNvPr id="5" name="TextBox 4">
            <a:extLst>
              <a:ext uri="{FF2B5EF4-FFF2-40B4-BE49-F238E27FC236}">
                <a16:creationId xmlns:a16="http://schemas.microsoft.com/office/drawing/2014/main" id="{9C150F2D-3A42-44D2-9740-9A700C1BC508}"/>
              </a:ext>
            </a:extLst>
          </p:cNvPr>
          <p:cNvSpPr txBox="1"/>
          <p:nvPr/>
        </p:nvSpPr>
        <p:spPr>
          <a:xfrm>
            <a:off x="2399854" y="3429000"/>
            <a:ext cx="2840842" cy="830997"/>
          </a:xfrm>
          <a:prstGeom prst="rect">
            <a:avLst/>
          </a:prstGeom>
          <a:solidFill>
            <a:srgbClr val="C00000"/>
          </a:solidFill>
        </p:spPr>
        <p:txBody>
          <a:bodyPr wrap="none" rtlCol="0">
            <a:spAutoFit/>
          </a:bodyPr>
          <a:lstStyle/>
          <a:p>
            <a:r>
              <a:rPr lang="en-US" sz="4800" b="1" dirty="0">
                <a:solidFill>
                  <a:schemeClr val="bg1"/>
                </a:solidFill>
              </a:rPr>
              <a:t>Holy Spirit</a:t>
            </a:r>
          </a:p>
        </p:txBody>
      </p:sp>
      <p:sp>
        <p:nvSpPr>
          <p:cNvPr id="6" name="TextBox 5">
            <a:extLst>
              <a:ext uri="{FF2B5EF4-FFF2-40B4-BE49-F238E27FC236}">
                <a16:creationId xmlns:a16="http://schemas.microsoft.com/office/drawing/2014/main" id="{273F788D-3FE0-4CFC-80C5-336B727F476E}"/>
              </a:ext>
            </a:extLst>
          </p:cNvPr>
          <p:cNvSpPr txBox="1"/>
          <p:nvPr/>
        </p:nvSpPr>
        <p:spPr>
          <a:xfrm>
            <a:off x="6035997" y="3429000"/>
            <a:ext cx="2375458" cy="830997"/>
          </a:xfrm>
          <a:prstGeom prst="rect">
            <a:avLst/>
          </a:prstGeom>
          <a:solidFill>
            <a:srgbClr val="C00000"/>
          </a:solidFill>
        </p:spPr>
        <p:txBody>
          <a:bodyPr wrap="none" rtlCol="0">
            <a:spAutoFit/>
          </a:bodyPr>
          <a:lstStyle/>
          <a:p>
            <a:r>
              <a:rPr lang="en-US" sz="4800" b="1" dirty="0">
                <a:solidFill>
                  <a:schemeClr val="bg1"/>
                </a:solidFill>
              </a:rPr>
              <a:t>Apostles</a:t>
            </a:r>
          </a:p>
        </p:txBody>
      </p:sp>
      <p:sp>
        <p:nvSpPr>
          <p:cNvPr id="7" name="TextBox 6">
            <a:extLst>
              <a:ext uri="{FF2B5EF4-FFF2-40B4-BE49-F238E27FC236}">
                <a16:creationId xmlns:a16="http://schemas.microsoft.com/office/drawing/2014/main" id="{6F9E59CB-A90D-4352-B86C-FBBC502B671E}"/>
              </a:ext>
            </a:extLst>
          </p:cNvPr>
          <p:cNvSpPr txBox="1"/>
          <p:nvPr/>
        </p:nvSpPr>
        <p:spPr>
          <a:xfrm>
            <a:off x="9206755" y="3429000"/>
            <a:ext cx="2743315" cy="830997"/>
          </a:xfrm>
          <a:prstGeom prst="rect">
            <a:avLst/>
          </a:prstGeom>
          <a:solidFill>
            <a:srgbClr val="C00000"/>
          </a:solidFill>
        </p:spPr>
        <p:txBody>
          <a:bodyPr wrap="none" rtlCol="0">
            <a:spAutoFit/>
          </a:bodyPr>
          <a:lstStyle/>
          <a:p>
            <a:r>
              <a:rPr lang="en-US" sz="4800" b="1" dirty="0">
                <a:solidFill>
                  <a:schemeClr val="bg1"/>
                </a:solidFill>
              </a:rPr>
              <a:t>Scriptures</a:t>
            </a:r>
          </a:p>
        </p:txBody>
      </p:sp>
      <p:cxnSp>
        <p:nvCxnSpPr>
          <p:cNvPr id="9" name="Straight Arrow Connector 8">
            <a:extLst>
              <a:ext uri="{FF2B5EF4-FFF2-40B4-BE49-F238E27FC236}">
                <a16:creationId xmlns:a16="http://schemas.microsoft.com/office/drawing/2014/main" id="{33291590-22DE-480A-A765-D30813A1E541}"/>
              </a:ext>
            </a:extLst>
          </p:cNvPr>
          <p:cNvCxnSpPr>
            <a:cxnSpLocks/>
          </p:cNvCxnSpPr>
          <p:nvPr/>
        </p:nvCxnSpPr>
        <p:spPr>
          <a:xfrm>
            <a:off x="1604553" y="3844498"/>
            <a:ext cx="79530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50913E4-2A5A-4689-BACF-D8C3E6ADAA39}"/>
              </a:ext>
            </a:extLst>
          </p:cNvPr>
          <p:cNvCxnSpPr>
            <a:cxnSpLocks/>
          </p:cNvCxnSpPr>
          <p:nvPr/>
        </p:nvCxnSpPr>
        <p:spPr>
          <a:xfrm>
            <a:off x="5240696" y="3844498"/>
            <a:ext cx="79530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FB761A0-0D6C-40BA-8138-9EBD1AA0CF55}"/>
              </a:ext>
            </a:extLst>
          </p:cNvPr>
          <p:cNvCxnSpPr>
            <a:cxnSpLocks/>
          </p:cNvCxnSpPr>
          <p:nvPr/>
        </p:nvCxnSpPr>
        <p:spPr>
          <a:xfrm>
            <a:off x="8411455" y="3844498"/>
            <a:ext cx="79530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BF590EA-696D-42D4-ADE2-8FD8BEDC25B5}"/>
              </a:ext>
            </a:extLst>
          </p:cNvPr>
          <p:cNvSpPr txBox="1"/>
          <p:nvPr/>
        </p:nvSpPr>
        <p:spPr>
          <a:xfrm>
            <a:off x="366714" y="4504236"/>
            <a:ext cx="11297329" cy="2123658"/>
          </a:xfrm>
          <a:prstGeom prst="rect">
            <a:avLst/>
          </a:prstGeom>
          <a:noFill/>
        </p:spPr>
        <p:txBody>
          <a:bodyPr wrap="square" rtlCol="0">
            <a:spAutoFit/>
          </a:bodyPr>
          <a:lstStyle/>
          <a:p>
            <a:r>
              <a:rPr lang="en-US" sz="3200" dirty="0"/>
              <a:t>by which, when you </a:t>
            </a:r>
            <a:r>
              <a:rPr lang="en-US" sz="3200" b="1" dirty="0">
                <a:solidFill>
                  <a:srgbClr val="C00000"/>
                </a:solidFill>
              </a:rPr>
              <a:t>read</a:t>
            </a:r>
            <a:r>
              <a:rPr lang="en-US" sz="3200" dirty="0"/>
              <a:t>, you may understand my </a:t>
            </a:r>
            <a:r>
              <a:rPr lang="en-US" sz="3600" dirty="0"/>
              <a:t>knowledge</a:t>
            </a:r>
            <a:r>
              <a:rPr lang="en-US" sz="3200" dirty="0"/>
              <a:t> in the mystery of Christ), which in other ages was not made known to the sons of men, as it has now been revealed by the Spirit to His holy apostles and prophets: (Eph. 3:4-5)</a:t>
            </a:r>
          </a:p>
        </p:txBody>
      </p:sp>
    </p:spTree>
    <p:extLst>
      <p:ext uri="{BB962C8B-B14F-4D97-AF65-F5344CB8AC3E}">
        <p14:creationId xmlns:p14="http://schemas.microsoft.com/office/powerpoint/2010/main" val="389156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1000"/>
                                        <p:tgtEl>
                                          <p:spTgt spid="5"/>
                                        </p:tgtEl>
                                      </p:cBhvr>
                                    </p:animEffect>
                                  </p:childTnLst>
                                </p:cTn>
                              </p:par>
                            </p:childTnLst>
                          </p:cTn>
                        </p:par>
                        <p:par>
                          <p:cTn id="21" fill="hold">
                            <p:stCondLst>
                              <p:cond delay="30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1000"/>
                                        <p:tgtEl>
                                          <p:spTgt spid="10"/>
                                        </p:tgtEl>
                                      </p:cBhvr>
                                    </p:animEffect>
                                  </p:childTnLst>
                                </p:cTn>
                              </p:par>
                            </p:childTnLst>
                          </p:cTn>
                        </p:par>
                        <p:par>
                          <p:cTn id="25" fill="hold">
                            <p:stCondLst>
                              <p:cond delay="4000"/>
                            </p:stCondLst>
                            <p:childTnLst>
                              <p:par>
                                <p:cTn id="26" presetID="2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000"/>
                                        <p:tgtEl>
                                          <p:spTgt spid="6"/>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6000"/>
                            </p:stCondLst>
                            <p:childTnLst>
                              <p:par>
                                <p:cTn id="34" presetID="22" presetClass="entr" presetSubtype="8"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1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randombar(horizontal)">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5" grpId="0" animBg="1"/>
      <p:bldP spid="6" grpId="0" animBg="1"/>
      <p:bldP spid="7"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1F79-2953-4F67-4222-9E98C10D06DE}"/>
              </a:ext>
            </a:extLst>
          </p:cNvPr>
          <p:cNvSpPr>
            <a:spLocks noGrp="1"/>
          </p:cNvSpPr>
          <p:nvPr>
            <p:ph type="title"/>
          </p:nvPr>
        </p:nvSpPr>
        <p:spPr>
          <a:xfrm>
            <a:off x="838200" y="103862"/>
            <a:ext cx="10515600" cy="1202418"/>
          </a:xfrm>
        </p:spPr>
        <p:txBody>
          <a:bodyPr>
            <a:normAutofit/>
          </a:bodyPr>
          <a:lstStyle/>
          <a:p>
            <a:pPr algn="ctr"/>
            <a:r>
              <a:rPr lang="en-US" sz="6000" b="1" dirty="0"/>
              <a:t>The Prophets Spoke God’s Word</a:t>
            </a:r>
          </a:p>
        </p:txBody>
      </p:sp>
      <p:sp>
        <p:nvSpPr>
          <p:cNvPr id="4" name="Rectangle 3">
            <a:extLst>
              <a:ext uri="{FF2B5EF4-FFF2-40B4-BE49-F238E27FC236}">
                <a16:creationId xmlns:a16="http://schemas.microsoft.com/office/drawing/2014/main" id="{4EE174EC-8034-04ED-D264-F2B4ADEC733D}"/>
              </a:ext>
            </a:extLst>
          </p:cNvPr>
          <p:cNvSpPr/>
          <p:nvPr/>
        </p:nvSpPr>
        <p:spPr>
          <a:xfrm>
            <a:off x="470807" y="1219200"/>
            <a:ext cx="11250386" cy="562202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4400" dirty="0">
                <a:solidFill>
                  <a:schemeClr val="tx1"/>
                </a:solidFill>
              </a:rPr>
              <a:t>So Balaam said to </a:t>
            </a:r>
            <a:r>
              <a:rPr lang="en-US" sz="4400" dirty="0" err="1">
                <a:solidFill>
                  <a:schemeClr val="tx1"/>
                </a:solidFill>
              </a:rPr>
              <a:t>Balak</a:t>
            </a:r>
            <a:r>
              <a:rPr lang="en-US" sz="4400" dirty="0">
                <a:solidFill>
                  <a:schemeClr val="tx1"/>
                </a:solidFill>
              </a:rPr>
              <a:t>, “Behold, I have come now to you! Am I able to speak anything at all? The word that God puts in my mouth, that I shall speak.” (Numbers 22:38)</a:t>
            </a:r>
          </a:p>
          <a:p>
            <a:endParaRPr lang="en-US" sz="2400" dirty="0">
              <a:solidFill>
                <a:schemeClr val="tx1"/>
              </a:solidFill>
            </a:endParaRPr>
          </a:p>
          <a:p>
            <a:r>
              <a:rPr lang="en-US" sz="4400" dirty="0">
                <a:solidFill>
                  <a:schemeClr val="tx1"/>
                </a:solidFill>
              </a:rPr>
              <a:t>And he answered and said, “Must I not be careful to speak what the LORD puts in my mouth?” (Numbers 23:12)</a:t>
            </a:r>
          </a:p>
        </p:txBody>
      </p:sp>
    </p:spTree>
    <p:extLst>
      <p:ext uri="{BB962C8B-B14F-4D97-AF65-F5344CB8AC3E}">
        <p14:creationId xmlns:p14="http://schemas.microsoft.com/office/powerpoint/2010/main" val="169657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93E6-CCF2-B521-AD8E-DA4156D893EA}"/>
              </a:ext>
            </a:extLst>
          </p:cNvPr>
          <p:cNvSpPr>
            <a:spLocks noGrp="1"/>
          </p:cNvSpPr>
          <p:nvPr>
            <p:ph type="ctrTitle"/>
          </p:nvPr>
        </p:nvSpPr>
        <p:spPr>
          <a:xfrm>
            <a:off x="1524000" y="109991"/>
            <a:ext cx="9144000" cy="1353049"/>
          </a:xfrm>
        </p:spPr>
        <p:txBody>
          <a:bodyPr anchor="ctr">
            <a:normAutofit/>
          </a:bodyPr>
          <a:lstStyle/>
          <a:p>
            <a:r>
              <a:rPr lang="en-US" sz="8000" b="1" dirty="0"/>
              <a:t>Haggai</a:t>
            </a:r>
          </a:p>
        </p:txBody>
      </p:sp>
      <p:sp>
        <p:nvSpPr>
          <p:cNvPr id="5" name="TextBox 4">
            <a:extLst>
              <a:ext uri="{FF2B5EF4-FFF2-40B4-BE49-F238E27FC236}">
                <a16:creationId xmlns:a16="http://schemas.microsoft.com/office/drawing/2014/main" id="{35159FDA-1EA3-E0E8-E150-8DE86A025E3F}"/>
              </a:ext>
            </a:extLst>
          </p:cNvPr>
          <p:cNvSpPr txBox="1"/>
          <p:nvPr/>
        </p:nvSpPr>
        <p:spPr>
          <a:xfrm>
            <a:off x="548640" y="1463040"/>
            <a:ext cx="11094720" cy="5262979"/>
          </a:xfrm>
          <a:prstGeom prst="rect">
            <a:avLst/>
          </a:prstGeom>
          <a:noFill/>
        </p:spPr>
        <p:txBody>
          <a:bodyPr wrap="square" rtlCol="0">
            <a:spAutoFit/>
          </a:bodyPr>
          <a:lstStyle/>
          <a:p>
            <a:r>
              <a:rPr lang="en-US" sz="4800" b="1" dirty="0"/>
              <a:t>605 BC – 1</a:t>
            </a:r>
            <a:r>
              <a:rPr lang="en-US" sz="4800" b="1" baseline="30000" dirty="0"/>
              <a:t>st</a:t>
            </a:r>
            <a:r>
              <a:rPr lang="en-US" sz="4800" b="1" dirty="0"/>
              <a:t> group of captives to Babylon</a:t>
            </a:r>
          </a:p>
          <a:p>
            <a:r>
              <a:rPr lang="en-US" sz="4800" b="1" dirty="0"/>
              <a:t>597 BC – 2</a:t>
            </a:r>
            <a:r>
              <a:rPr lang="en-US" sz="4800" b="1" baseline="30000" dirty="0"/>
              <a:t>nd</a:t>
            </a:r>
            <a:r>
              <a:rPr lang="en-US" sz="4800" b="1" dirty="0"/>
              <a:t> group taken</a:t>
            </a:r>
          </a:p>
          <a:p>
            <a:r>
              <a:rPr lang="en-US" sz="4800" b="1" dirty="0"/>
              <a:t>586 BC – Jerusalem falls, temple destroyed</a:t>
            </a:r>
          </a:p>
          <a:p>
            <a:r>
              <a:rPr lang="en-US" sz="4800" b="1" dirty="0"/>
              <a:t>539 BC – Babylon falls to Medes &amp; Persians</a:t>
            </a:r>
          </a:p>
          <a:p>
            <a:r>
              <a:rPr lang="en-US" sz="4800" b="1" dirty="0"/>
              <a:t>536 BC – Darius issues decree for Jews to 		    return to Jerusalem</a:t>
            </a:r>
          </a:p>
          <a:p>
            <a:r>
              <a:rPr lang="en-US" sz="4800" b="1" dirty="0"/>
              <a:t>516 BC – Temple completed (Ezra 6:15)</a:t>
            </a:r>
          </a:p>
        </p:txBody>
      </p:sp>
      <p:grpSp>
        <p:nvGrpSpPr>
          <p:cNvPr id="21" name="Group 20">
            <a:extLst>
              <a:ext uri="{FF2B5EF4-FFF2-40B4-BE49-F238E27FC236}">
                <a16:creationId xmlns:a16="http://schemas.microsoft.com/office/drawing/2014/main" id="{C8AC8B9E-99A3-4F08-ACE6-C7439362DC6E}"/>
              </a:ext>
            </a:extLst>
          </p:cNvPr>
          <p:cNvGrpSpPr/>
          <p:nvPr/>
        </p:nvGrpSpPr>
        <p:grpSpPr>
          <a:xfrm>
            <a:off x="548640" y="5091953"/>
            <a:ext cx="1755290" cy="871643"/>
            <a:chOff x="548640" y="5091953"/>
            <a:chExt cx="1755290" cy="871643"/>
          </a:xfrm>
        </p:grpSpPr>
        <p:sp>
          <p:nvSpPr>
            <p:cNvPr id="7" name="TextBox 6">
              <a:extLst>
                <a:ext uri="{FF2B5EF4-FFF2-40B4-BE49-F238E27FC236}">
                  <a16:creationId xmlns:a16="http://schemas.microsoft.com/office/drawing/2014/main" id="{FFCBEA01-289C-47D7-BD53-5D07C6E713A5}"/>
                </a:ext>
              </a:extLst>
            </p:cNvPr>
            <p:cNvSpPr txBox="1"/>
            <p:nvPr/>
          </p:nvSpPr>
          <p:spPr>
            <a:xfrm>
              <a:off x="548640" y="5235387"/>
              <a:ext cx="1587871" cy="584775"/>
            </a:xfrm>
            <a:prstGeom prst="rect">
              <a:avLst/>
            </a:prstGeom>
            <a:noFill/>
            <a:ln w="28575">
              <a:solidFill>
                <a:schemeClr val="tx1"/>
              </a:solidFill>
            </a:ln>
          </p:spPr>
          <p:txBody>
            <a:bodyPr wrap="none" rtlCol="0">
              <a:spAutoFit/>
            </a:bodyPr>
            <a:lstStyle/>
            <a:p>
              <a:r>
                <a:rPr lang="en-US" sz="3200" b="1" dirty="0">
                  <a:solidFill>
                    <a:srgbClr val="FF0000"/>
                  </a:solidFill>
                </a:rPr>
                <a:t>20 Years</a:t>
              </a:r>
            </a:p>
          </p:txBody>
        </p:sp>
        <p:cxnSp>
          <p:nvCxnSpPr>
            <p:cNvPr id="9" name="Connector: Elbow 8">
              <a:extLst>
                <a:ext uri="{FF2B5EF4-FFF2-40B4-BE49-F238E27FC236}">
                  <a16:creationId xmlns:a16="http://schemas.microsoft.com/office/drawing/2014/main" id="{18F5B232-6689-45DC-B3C6-BC41AE18EE05}"/>
                </a:ext>
              </a:extLst>
            </p:cNvPr>
            <p:cNvCxnSpPr/>
            <p:nvPr/>
          </p:nvCxnSpPr>
          <p:spPr>
            <a:xfrm rot="5400000" flipH="1" flipV="1">
              <a:off x="2002310" y="5226155"/>
              <a:ext cx="435821" cy="167418"/>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18" name="Connector: Elbow 17">
              <a:extLst>
                <a:ext uri="{FF2B5EF4-FFF2-40B4-BE49-F238E27FC236}">
                  <a16:creationId xmlns:a16="http://schemas.microsoft.com/office/drawing/2014/main" id="{C07EB6C1-96D9-4A7E-A843-48D8C90946EB}"/>
                </a:ext>
              </a:extLst>
            </p:cNvPr>
            <p:cNvCxnSpPr>
              <a:cxnSpLocks/>
            </p:cNvCxnSpPr>
            <p:nvPr/>
          </p:nvCxnSpPr>
          <p:spPr>
            <a:xfrm rot="16200000" flipH="1">
              <a:off x="2002310" y="5661976"/>
              <a:ext cx="435822" cy="167418"/>
            </a:xfrm>
            <a:prstGeom prst="bentConnector3">
              <a:avLst/>
            </a:prstGeom>
            <a:ln>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63352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1000" fill="hold"/>
                                        <p:tgtEl>
                                          <p:spTgt spid="21"/>
                                        </p:tgtEl>
                                        <p:attrNameLst>
                                          <p:attrName>ppt_w</p:attrName>
                                        </p:attrNameLst>
                                      </p:cBhvr>
                                      <p:tavLst>
                                        <p:tav tm="0">
                                          <p:val>
                                            <p:fltVal val="0"/>
                                          </p:val>
                                        </p:tav>
                                        <p:tav tm="100000">
                                          <p:val>
                                            <p:strVal val="#ppt_w"/>
                                          </p:val>
                                        </p:tav>
                                      </p:tavLst>
                                    </p:anim>
                                    <p:anim calcmode="lin" valueType="num">
                                      <p:cBhvr>
                                        <p:cTn id="38" dur="1000" fill="hold"/>
                                        <p:tgtEl>
                                          <p:spTgt spid="21"/>
                                        </p:tgtEl>
                                        <p:attrNameLst>
                                          <p:attrName>ppt_h</p:attrName>
                                        </p:attrNameLst>
                                      </p:cBhvr>
                                      <p:tavLst>
                                        <p:tav tm="0">
                                          <p:val>
                                            <p:fltVal val="0"/>
                                          </p:val>
                                        </p:tav>
                                        <p:tav tm="100000">
                                          <p:val>
                                            <p:strVal val="#ppt_h"/>
                                          </p:val>
                                        </p:tav>
                                      </p:tavLst>
                                    </p:anim>
                                    <p:anim calcmode="lin" valueType="num">
                                      <p:cBhvr>
                                        <p:cTn id="39" dur="1000" fill="hold"/>
                                        <p:tgtEl>
                                          <p:spTgt spid="21"/>
                                        </p:tgtEl>
                                        <p:attrNameLst>
                                          <p:attrName>style.rotation</p:attrName>
                                        </p:attrNameLst>
                                      </p:cBhvr>
                                      <p:tavLst>
                                        <p:tav tm="0">
                                          <p:val>
                                            <p:fltVal val="90"/>
                                          </p:val>
                                        </p:tav>
                                        <p:tav tm="100000">
                                          <p:val>
                                            <p:fltVal val="0"/>
                                          </p:val>
                                        </p:tav>
                                      </p:tavLst>
                                    </p:anim>
                                    <p:animEffect transition="in" filter="fade">
                                      <p:cBhvr>
                                        <p:cTn id="4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93E6-CCF2-B521-AD8E-DA4156D893EA}"/>
              </a:ext>
            </a:extLst>
          </p:cNvPr>
          <p:cNvSpPr>
            <a:spLocks noGrp="1"/>
          </p:cNvSpPr>
          <p:nvPr>
            <p:ph type="ctrTitle"/>
          </p:nvPr>
        </p:nvSpPr>
        <p:spPr>
          <a:xfrm>
            <a:off x="1524000" y="109992"/>
            <a:ext cx="9144000" cy="1145068"/>
          </a:xfrm>
        </p:spPr>
        <p:txBody>
          <a:bodyPr anchor="ctr">
            <a:normAutofit/>
          </a:bodyPr>
          <a:lstStyle/>
          <a:p>
            <a:r>
              <a:rPr lang="en-US" sz="7200" b="1" dirty="0"/>
              <a:t>Haggai’s Message</a:t>
            </a:r>
          </a:p>
        </p:txBody>
      </p:sp>
      <p:sp>
        <p:nvSpPr>
          <p:cNvPr id="5" name="TextBox 4">
            <a:extLst>
              <a:ext uri="{FF2B5EF4-FFF2-40B4-BE49-F238E27FC236}">
                <a16:creationId xmlns:a16="http://schemas.microsoft.com/office/drawing/2014/main" id="{35159FDA-1EA3-E0E8-E150-8DE86A025E3F}"/>
              </a:ext>
            </a:extLst>
          </p:cNvPr>
          <p:cNvSpPr txBox="1"/>
          <p:nvPr/>
        </p:nvSpPr>
        <p:spPr>
          <a:xfrm>
            <a:off x="548640" y="1255060"/>
            <a:ext cx="11094720" cy="5509200"/>
          </a:xfrm>
          <a:prstGeom prst="rect">
            <a:avLst/>
          </a:prstGeom>
          <a:noFill/>
        </p:spPr>
        <p:txBody>
          <a:bodyPr wrap="square" rtlCol="0">
            <a:spAutoFit/>
          </a:bodyPr>
          <a:lstStyle/>
          <a:p>
            <a:pPr marL="685800" indent="-685800">
              <a:buFont typeface="Wingdings" panose="05000000000000000000" pitchFamily="2" charset="2"/>
              <a:buChar char="v"/>
            </a:pPr>
            <a:r>
              <a:rPr lang="en-US" sz="4400" b="1" dirty="0"/>
              <a:t>Time to build the temple!</a:t>
            </a:r>
          </a:p>
          <a:p>
            <a:pPr marL="685800" indent="-685800">
              <a:buFont typeface="Wingdings" panose="05000000000000000000" pitchFamily="2" charset="2"/>
              <a:buChar char="v"/>
            </a:pPr>
            <a:r>
              <a:rPr lang="en-US" sz="4400" b="1" dirty="0"/>
              <a:t>Time to put first things first!</a:t>
            </a:r>
          </a:p>
          <a:p>
            <a:pPr marL="685800" indent="-685800">
              <a:buFont typeface="Wingdings" panose="05000000000000000000" pitchFamily="2" charset="2"/>
              <a:buChar char="v"/>
            </a:pPr>
            <a:r>
              <a:rPr lang="en-US" sz="4400" b="1" dirty="0"/>
              <a:t>Consider you ways…</a:t>
            </a:r>
          </a:p>
          <a:p>
            <a:pPr marL="1143000" lvl="1" indent="-685800">
              <a:buFont typeface="Arial" panose="020B0604020202020204" pitchFamily="34" charset="0"/>
              <a:buChar char="•"/>
            </a:pPr>
            <a:r>
              <a:rPr lang="en-US" sz="4400" b="1" dirty="0">
                <a:solidFill>
                  <a:srgbClr val="FF0000"/>
                </a:solidFill>
              </a:rPr>
              <a:t>Selfish</a:t>
            </a:r>
          </a:p>
          <a:p>
            <a:pPr marL="1143000" lvl="1" indent="-685800">
              <a:buFont typeface="Arial" panose="020B0604020202020204" pitchFamily="34" charset="0"/>
              <a:buChar char="•"/>
            </a:pPr>
            <a:r>
              <a:rPr lang="en-US" sz="4400" b="1" dirty="0">
                <a:solidFill>
                  <a:srgbClr val="FF0000"/>
                </a:solidFill>
              </a:rPr>
              <a:t>Indifference toward the Lord’s work</a:t>
            </a:r>
          </a:p>
          <a:p>
            <a:pPr marL="1143000" lvl="1" indent="-685800">
              <a:buFont typeface="Arial" panose="020B0604020202020204" pitchFamily="34" charset="0"/>
              <a:buChar char="•"/>
            </a:pPr>
            <a:r>
              <a:rPr lang="en-US" sz="4400" b="1" dirty="0">
                <a:solidFill>
                  <a:srgbClr val="FF0000"/>
                </a:solidFill>
              </a:rPr>
              <a:t>Focusing on self didn’t satisfy</a:t>
            </a:r>
          </a:p>
          <a:p>
            <a:pPr marL="685800" indent="-685800">
              <a:buFont typeface="Wingdings" panose="05000000000000000000" pitchFamily="2" charset="2"/>
              <a:buChar char="v"/>
            </a:pPr>
            <a:r>
              <a:rPr lang="en-US" sz="4400" b="1" dirty="0"/>
              <a:t>Put God first, material things will be taken care of</a:t>
            </a:r>
          </a:p>
        </p:txBody>
      </p:sp>
    </p:spTree>
    <p:extLst>
      <p:ext uri="{BB962C8B-B14F-4D97-AF65-F5344CB8AC3E}">
        <p14:creationId xmlns:p14="http://schemas.microsoft.com/office/powerpoint/2010/main" val="301212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randombar(horizont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FFE7-9A44-73A9-35FC-5A735BE73823}"/>
              </a:ext>
            </a:extLst>
          </p:cNvPr>
          <p:cNvSpPr>
            <a:spLocks noGrp="1"/>
          </p:cNvSpPr>
          <p:nvPr>
            <p:ph type="title"/>
          </p:nvPr>
        </p:nvSpPr>
        <p:spPr>
          <a:xfrm>
            <a:off x="838200" y="63965"/>
            <a:ext cx="10515600" cy="1339459"/>
          </a:xfrm>
        </p:spPr>
        <p:txBody>
          <a:bodyPr>
            <a:normAutofit/>
          </a:bodyPr>
          <a:lstStyle/>
          <a:p>
            <a:pPr algn="ctr"/>
            <a:r>
              <a:rPr lang="en-US" sz="8000" b="1" dirty="0"/>
              <a:t>Haggai</a:t>
            </a:r>
            <a:r>
              <a:rPr lang="en-US" sz="7200" b="1" dirty="0"/>
              <a:t>: </a:t>
            </a:r>
            <a:r>
              <a:rPr lang="en-US" sz="6000" b="1" dirty="0">
                <a:solidFill>
                  <a:srgbClr val="FF0000"/>
                </a:solidFill>
              </a:rPr>
              <a:t>Just Not Now!</a:t>
            </a:r>
            <a:endParaRPr lang="en-US" sz="7200" b="1" dirty="0">
              <a:solidFill>
                <a:srgbClr val="FF0000"/>
              </a:solidFill>
            </a:endParaRPr>
          </a:p>
        </p:txBody>
      </p:sp>
      <p:sp>
        <p:nvSpPr>
          <p:cNvPr id="3" name="TextBox 2">
            <a:extLst>
              <a:ext uri="{FF2B5EF4-FFF2-40B4-BE49-F238E27FC236}">
                <a16:creationId xmlns:a16="http://schemas.microsoft.com/office/drawing/2014/main" id="{29AB54A5-B687-4299-8D6F-7EC1ED8346BF}"/>
              </a:ext>
            </a:extLst>
          </p:cNvPr>
          <p:cNvSpPr txBox="1"/>
          <p:nvPr/>
        </p:nvSpPr>
        <p:spPr>
          <a:xfrm>
            <a:off x="452120" y="1403424"/>
            <a:ext cx="11287760" cy="4613571"/>
          </a:xfrm>
          <a:prstGeom prst="rect">
            <a:avLst/>
          </a:prstGeom>
          <a:noFill/>
        </p:spPr>
        <p:txBody>
          <a:bodyPr wrap="square" rtlCol="0">
            <a:spAutoFit/>
          </a:bodyPr>
          <a:lstStyle/>
          <a:p>
            <a:pPr>
              <a:lnSpc>
                <a:spcPct val="150000"/>
              </a:lnSpc>
            </a:pPr>
            <a:r>
              <a:rPr lang="en-US" sz="4000" b="1" dirty="0"/>
              <a:t>Excuses:</a:t>
            </a:r>
          </a:p>
          <a:p>
            <a:pPr marL="285750" indent="-285750">
              <a:lnSpc>
                <a:spcPct val="150000"/>
              </a:lnSpc>
              <a:buFont typeface="Arial" panose="020B0604020202020204" pitchFamily="34" charset="0"/>
              <a:buChar char="•"/>
            </a:pPr>
            <a:r>
              <a:rPr lang="en-US" sz="4000" dirty="0"/>
              <a:t>I’m going to do the Lord’s work, but first… (Mt. 6:33)</a:t>
            </a:r>
          </a:p>
          <a:p>
            <a:pPr marL="285750" indent="-285750">
              <a:lnSpc>
                <a:spcPct val="150000"/>
              </a:lnSpc>
              <a:buFont typeface="Arial" panose="020B0604020202020204" pitchFamily="34" charset="0"/>
              <a:buChar char="•"/>
            </a:pPr>
            <a:r>
              <a:rPr lang="en-US" sz="4000" dirty="0"/>
              <a:t>I have so much going on right now… (Lk. 8:14)</a:t>
            </a:r>
          </a:p>
          <a:p>
            <a:pPr marL="285750" indent="-285750">
              <a:lnSpc>
                <a:spcPct val="150000"/>
              </a:lnSpc>
              <a:buFont typeface="Arial" panose="020B0604020202020204" pitchFamily="34" charset="0"/>
              <a:buChar char="•"/>
            </a:pPr>
            <a:r>
              <a:rPr lang="en-US" sz="4000" dirty="0"/>
              <a:t>What I can do won’t amount to much… (Mt. 25:25)</a:t>
            </a:r>
          </a:p>
          <a:p>
            <a:pPr marL="285750" indent="-285750">
              <a:lnSpc>
                <a:spcPct val="150000"/>
              </a:lnSpc>
              <a:buFont typeface="Arial" panose="020B0604020202020204" pitchFamily="34" charset="0"/>
              <a:buChar char="•"/>
            </a:pPr>
            <a:r>
              <a:rPr lang="en-US" sz="4000" dirty="0"/>
              <a:t>I don’t know enough to teach… (Heb. 5:12-14)</a:t>
            </a:r>
          </a:p>
        </p:txBody>
      </p:sp>
    </p:spTree>
    <p:extLst>
      <p:ext uri="{BB962C8B-B14F-4D97-AF65-F5344CB8AC3E}">
        <p14:creationId xmlns:p14="http://schemas.microsoft.com/office/powerpoint/2010/main" val="58395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93E6-CCF2-B521-AD8E-DA4156D893EA}"/>
              </a:ext>
            </a:extLst>
          </p:cNvPr>
          <p:cNvSpPr>
            <a:spLocks noGrp="1"/>
          </p:cNvSpPr>
          <p:nvPr>
            <p:ph type="ctrTitle"/>
          </p:nvPr>
        </p:nvSpPr>
        <p:spPr>
          <a:xfrm>
            <a:off x="878541" y="173999"/>
            <a:ext cx="10434917" cy="1204801"/>
          </a:xfrm>
        </p:spPr>
        <p:txBody>
          <a:bodyPr anchor="ctr">
            <a:normAutofit/>
          </a:bodyPr>
          <a:lstStyle/>
          <a:p>
            <a:r>
              <a:rPr lang="en-US" sz="7200" b="1" dirty="0"/>
              <a:t>Haggai: </a:t>
            </a:r>
            <a:r>
              <a:rPr lang="en-US" sz="7200" b="1" dirty="0">
                <a:solidFill>
                  <a:srgbClr val="FF0000"/>
                </a:solidFill>
              </a:rPr>
              <a:t>Now is the Time!</a:t>
            </a:r>
            <a:endParaRPr lang="en-US" sz="7200" b="1" dirty="0"/>
          </a:p>
        </p:txBody>
      </p:sp>
      <p:sp>
        <p:nvSpPr>
          <p:cNvPr id="5" name="TextBox 4">
            <a:extLst>
              <a:ext uri="{FF2B5EF4-FFF2-40B4-BE49-F238E27FC236}">
                <a16:creationId xmlns:a16="http://schemas.microsoft.com/office/drawing/2014/main" id="{35159FDA-1EA3-E0E8-E150-8DE86A025E3F}"/>
              </a:ext>
            </a:extLst>
          </p:cNvPr>
          <p:cNvSpPr txBox="1"/>
          <p:nvPr/>
        </p:nvSpPr>
        <p:spPr>
          <a:xfrm>
            <a:off x="1592580" y="1428564"/>
            <a:ext cx="9006840" cy="830997"/>
          </a:xfrm>
          <a:prstGeom prst="rect">
            <a:avLst/>
          </a:prstGeom>
          <a:noFill/>
        </p:spPr>
        <p:txBody>
          <a:bodyPr wrap="square" rtlCol="0">
            <a:spAutoFit/>
          </a:bodyPr>
          <a:lstStyle/>
          <a:p>
            <a:pPr algn="ctr"/>
            <a:r>
              <a:rPr lang="en-US" sz="4800" b="1" dirty="0"/>
              <a:t>Are we building the temple today?</a:t>
            </a:r>
          </a:p>
        </p:txBody>
      </p:sp>
      <p:sp>
        <p:nvSpPr>
          <p:cNvPr id="7" name="TextBox 6">
            <a:extLst>
              <a:ext uri="{FF2B5EF4-FFF2-40B4-BE49-F238E27FC236}">
                <a16:creationId xmlns:a16="http://schemas.microsoft.com/office/drawing/2014/main" id="{FC4A2F1A-B320-49D7-96CA-C89F170D1BD5}"/>
              </a:ext>
            </a:extLst>
          </p:cNvPr>
          <p:cNvSpPr txBox="1"/>
          <p:nvPr/>
        </p:nvSpPr>
        <p:spPr>
          <a:xfrm>
            <a:off x="448056" y="2309325"/>
            <a:ext cx="11356848" cy="2308324"/>
          </a:xfrm>
          <a:prstGeom prst="rect">
            <a:avLst/>
          </a:prstGeom>
          <a:noFill/>
        </p:spPr>
        <p:txBody>
          <a:bodyPr wrap="square" rtlCol="0">
            <a:spAutoFit/>
          </a:bodyPr>
          <a:lstStyle/>
          <a:p>
            <a:r>
              <a:rPr lang="en-US" sz="3600" dirty="0"/>
              <a:t>Do you not know that you are the temple of God and that the Spirit of God dwells in you? If anyone defiles the temple of God, God will destroy him. For the temple of God is holy, which temple you are. (1 Cor. 3:16-17)</a:t>
            </a:r>
          </a:p>
        </p:txBody>
      </p:sp>
      <p:sp>
        <p:nvSpPr>
          <p:cNvPr id="8" name="TextBox 7">
            <a:extLst>
              <a:ext uri="{FF2B5EF4-FFF2-40B4-BE49-F238E27FC236}">
                <a16:creationId xmlns:a16="http://schemas.microsoft.com/office/drawing/2014/main" id="{B7B84798-2266-4FE2-9DED-4F6F8E86002F}"/>
              </a:ext>
            </a:extLst>
          </p:cNvPr>
          <p:cNvSpPr txBox="1"/>
          <p:nvPr/>
        </p:nvSpPr>
        <p:spPr>
          <a:xfrm>
            <a:off x="2066544" y="4721550"/>
            <a:ext cx="2938177" cy="707886"/>
          </a:xfrm>
          <a:prstGeom prst="rect">
            <a:avLst/>
          </a:prstGeom>
          <a:solidFill>
            <a:srgbClr val="FF0000"/>
          </a:solidFill>
        </p:spPr>
        <p:txBody>
          <a:bodyPr wrap="none" rtlCol="0">
            <a:spAutoFit/>
          </a:bodyPr>
          <a:lstStyle/>
          <a:p>
            <a:r>
              <a:rPr lang="en-US" sz="4000" dirty="0">
                <a:solidFill>
                  <a:schemeClr val="bg1"/>
                </a:solidFill>
              </a:rPr>
              <a:t>Paul planted!</a:t>
            </a:r>
          </a:p>
        </p:txBody>
      </p:sp>
      <p:sp>
        <p:nvSpPr>
          <p:cNvPr id="9" name="TextBox 8">
            <a:extLst>
              <a:ext uri="{FF2B5EF4-FFF2-40B4-BE49-F238E27FC236}">
                <a16:creationId xmlns:a16="http://schemas.microsoft.com/office/drawing/2014/main" id="{1F1BA0CF-928F-44D4-AB03-C06203E2E1AA}"/>
              </a:ext>
            </a:extLst>
          </p:cNvPr>
          <p:cNvSpPr txBox="1"/>
          <p:nvPr/>
        </p:nvSpPr>
        <p:spPr>
          <a:xfrm>
            <a:off x="6489192" y="4721550"/>
            <a:ext cx="3728585" cy="707886"/>
          </a:xfrm>
          <a:prstGeom prst="rect">
            <a:avLst/>
          </a:prstGeom>
          <a:solidFill>
            <a:srgbClr val="FF0000"/>
          </a:solidFill>
        </p:spPr>
        <p:txBody>
          <a:bodyPr wrap="none" rtlCol="0">
            <a:spAutoFit/>
          </a:bodyPr>
          <a:lstStyle/>
          <a:p>
            <a:r>
              <a:rPr lang="en-US" sz="4000" dirty="0">
                <a:solidFill>
                  <a:schemeClr val="bg1"/>
                </a:solidFill>
              </a:rPr>
              <a:t>Apollos watered!</a:t>
            </a:r>
          </a:p>
        </p:txBody>
      </p:sp>
      <p:sp>
        <p:nvSpPr>
          <p:cNvPr id="10" name="TextBox 9">
            <a:extLst>
              <a:ext uri="{FF2B5EF4-FFF2-40B4-BE49-F238E27FC236}">
                <a16:creationId xmlns:a16="http://schemas.microsoft.com/office/drawing/2014/main" id="{E0D3ACA8-D4F1-4127-ADDC-09940BB3D12B}"/>
              </a:ext>
            </a:extLst>
          </p:cNvPr>
          <p:cNvSpPr txBox="1"/>
          <p:nvPr/>
        </p:nvSpPr>
        <p:spPr>
          <a:xfrm>
            <a:off x="448056" y="5417857"/>
            <a:ext cx="11356848" cy="1200329"/>
          </a:xfrm>
          <a:prstGeom prst="rect">
            <a:avLst/>
          </a:prstGeom>
          <a:noFill/>
        </p:spPr>
        <p:txBody>
          <a:bodyPr wrap="square" rtlCol="0">
            <a:spAutoFit/>
          </a:bodyPr>
          <a:lstStyle/>
          <a:p>
            <a:r>
              <a:rPr lang="en-US" sz="3600" dirty="0"/>
              <a:t>For we are God's fellow workers; you are God's field, God's building. (1 Cor. 3:9)</a:t>
            </a:r>
          </a:p>
        </p:txBody>
      </p:sp>
    </p:spTree>
    <p:extLst>
      <p:ext uri="{BB962C8B-B14F-4D97-AF65-F5344CB8AC3E}">
        <p14:creationId xmlns:p14="http://schemas.microsoft.com/office/powerpoint/2010/main" val="159624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par>
                          <p:cTn id="18" fill="hold">
                            <p:stCondLst>
                              <p:cond delay="500"/>
                            </p:stCondLst>
                            <p:childTnLst>
                              <p:par>
                                <p:cTn id="19" presetID="14"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randombar(horizont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93E6-CCF2-B521-AD8E-DA4156D893EA}"/>
              </a:ext>
            </a:extLst>
          </p:cNvPr>
          <p:cNvSpPr>
            <a:spLocks noGrp="1"/>
          </p:cNvSpPr>
          <p:nvPr>
            <p:ph type="ctrTitle"/>
          </p:nvPr>
        </p:nvSpPr>
        <p:spPr>
          <a:xfrm>
            <a:off x="1524000" y="82560"/>
            <a:ext cx="9144000" cy="1118568"/>
          </a:xfrm>
        </p:spPr>
        <p:txBody>
          <a:bodyPr anchor="ctr">
            <a:normAutofit/>
          </a:bodyPr>
          <a:lstStyle/>
          <a:p>
            <a:r>
              <a:rPr lang="en-US" sz="6600" b="1" dirty="0"/>
              <a:t>Haggai: </a:t>
            </a:r>
            <a:r>
              <a:rPr lang="en-US" sz="6600" b="1" dirty="0">
                <a:solidFill>
                  <a:srgbClr val="FF0000"/>
                </a:solidFill>
              </a:rPr>
              <a:t>The Time Is Now!</a:t>
            </a:r>
            <a:endParaRPr lang="en-US" sz="6600" b="1" dirty="0"/>
          </a:p>
        </p:txBody>
      </p:sp>
      <p:sp>
        <p:nvSpPr>
          <p:cNvPr id="5" name="TextBox 4">
            <a:extLst>
              <a:ext uri="{FF2B5EF4-FFF2-40B4-BE49-F238E27FC236}">
                <a16:creationId xmlns:a16="http://schemas.microsoft.com/office/drawing/2014/main" id="{35159FDA-1EA3-E0E8-E150-8DE86A025E3F}"/>
              </a:ext>
            </a:extLst>
          </p:cNvPr>
          <p:cNvSpPr txBox="1"/>
          <p:nvPr/>
        </p:nvSpPr>
        <p:spPr>
          <a:xfrm>
            <a:off x="1151890" y="1135025"/>
            <a:ext cx="9949180" cy="830997"/>
          </a:xfrm>
          <a:prstGeom prst="rect">
            <a:avLst/>
          </a:prstGeom>
          <a:noFill/>
        </p:spPr>
        <p:txBody>
          <a:bodyPr wrap="square" rtlCol="0">
            <a:spAutoFit/>
          </a:bodyPr>
          <a:lstStyle/>
          <a:p>
            <a:pPr algn="ctr"/>
            <a:r>
              <a:rPr lang="en-US" sz="4800" b="1" dirty="0"/>
              <a:t>Are we working in God’s field today?</a:t>
            </a:r>
          </a:p>
        </p:txBody>
      </p:sp>
      <p:sp>
        <p:nvSpPr>
          <p:cNvPr id="3" name="TextBox 2">
            <a:extLst>
              <a:ext uri="{FF2B5EF4-FFF2-40B4-BE49-F238E27FC236}">
                <a16:creationId xmlns:a16="http://schemas.microsoft.com/office/drawing/2014/main" id="{3F4A0F86-76F6-9901-D82E-653C4AAEDFD6}"/>
              </a:ext>
            </a:extLst>
          </p:cNvPr>
          <p:cNvSpPr txBox="1"/>
          <p:nvPr/>
        </p:nvSpPr>
        <p:spPr>
          <a:xfrm>
            <a:off x="792480" y="1955500"/>
            <a:ext cx="10759440" cy="4832092"/>
          </a:xfrm>
          <a:prstGeom prst="rect">
            <a:avLst/>
          </a:prstGeom>
          <a:noFill/>
        </p:spPr>
        <p:txBody>
          <a:bodyPr wrap="square" rtlCol="0">
            <a:spAutoFit/>
          </a:bodyPr>
          <a:lstStyle/>
          <a:p>
            <a:pPr marL="285750" indent="-285750">
              <a:buFont typeface="Arial" panose="020B0604020202020204" pitchFamily="34" charset="0"/>
              <a:buChar char="•"/>
            </a:pPr>
            <a:r>
              <a:rPr lang="en-US" sz="4400" dirty="0"/>
              <a:t>Trying to plant the seed in someone’s heart?</a:t>
            </a:r>
          </a:p>
          <a:p>
            <a:pPr marL="285750" indent="-285750">
              <a:buFont typeface="Arial" panose="020B0604020202020204" pitchFamily="34" charset="0"/>
              <a:buChar char="•"/>
            </a:pPr>
            <a:r>
              <a:rPr lang="en-US" sz="4400" dirty="0"/>
              <a:t>Are we inviting others to hear the gospel?</a:t>
            </a:r>
          </a:p>
          <a:p>
            <a:pPr marL="285750" indent="-285750">
              <a:buFont typeface="Arial" panose="020B0604020202020204" pitchFamily="34" charset="0"/>
              <a:buChar char="•"/>
            </a:pPr>
            <a:r>
              <a:rPr lang="en-US" sz="4400" dirty="0"/>
              <a:t>Are we following up with visitors?</a:t>
            </a:r>
          </a:p>
          <a:p>
            <a:pPr marL="285750" indent="-285750">
              <a:buFont typeface="Arial" panose="020B0604020202020204" pitchFamily="34" charset="0"/>
              <a:buChar char="•"/>
            </a:pPr>
            <a:r>
              <a:rPr lang="en-US" sz="4400" dirty="0"/>
              <a:t>Are we being hospitable?</a:t>
            </a:r>
          </a:p>
          <a:p>
            <a:pPr marL="285750" indent="-285750">
              <a:buFont typeface="Arial" panose="020B0604020202020204" pitchFamily="34" charset="0"/>
              <a:buChar char="•"/>
            </a:pPr>
            <a:r>
              <a:rPr lang="en-US" sz="4400" dirty="0"/>
              <a:t>Are we teaching our children at home?</a:t>
            </a:r>
          </a:p>
          <a:p>
            <a:pPr marL="285750" indent="-285750">
              <a:buFont typeface="Arial" panose="020B0604020202020204" pitchFamily="34" charset="0"/>
              <a:buChar char="•"/>
            </a:pPr>
            <a:r>
              <a:rPr lang="en-US" sz="4400" dirty="0"/>
              <a:t>Are we visiting the widows and orphans?</a:t>
            </a:r>
          </a:p>
          <a:p>
            <a:pPr marL="285750" indent="-285750">
              <a:buFont typeface="Arial" panose="020B0604020202020204" pitchFamily="34" charset="0"/>
              <a:buChar char="•"/>
            </a:pPr>
            <a:r>
              <a:rPr lang="en-US" sz="4400" dirty="0"/>
              <a:t>Are we letting our light shine?</a:t>
            </a:r>
          </a:p>
        </p:txBody>
      </p:sp>
    </p:spTree>
    <p:extLst>
      <p:ext uri="{BB962C8B-B14F-4D97-AF65-F5344CB8AC3E}">
        <p14:creationId xmlns:p14="http://schemas.microsoft.com/office/powerpoint/2010/main" val="239699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552</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The Prophets Spoke God’s Word</vt:lpstr>
      <vt:lpstr>The Prophets Spoke God’s Word</vt:lpstr>
      <vt:lpstr>The Prophets Spoke God’s Word</vt:lpstr>
      <vt:lpstr>Haggai</vt:lpstr>
      <vt:lpstr>Haggai’s Message</vt:lpstr>
      <vt:lpstr>Haggai: Just Not Now!</vt:lpstr>
      <vt:lpstr>Haggai: Now is the Time!</vt:lpstr>
      <vt:lpstr>Haggai: The Time Is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Haggai</dc:title>
  <dc:creator>andy alexander</dc:creator>
  <cp:lastModifiedBy>Andy</cp:lastModifiedBy>
  <cp:revision>35</cp:revision>
  <dcterms:created xsi:type="dcterms:W3CDTF">2023-08-30T03:24:01Z</dcterms:created>
  <dcterms:modified xsi:type="dcterms:W3CDTF">2023-09-23T15:12:36Z</dcterms:modified>
</cp:coreProperties>
</file>